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72" r:id="rId3"/>
    <p:sldId id="263" r:id="rId4"/>
    <p:sldId id="273" r:id="rId5"/>
    <p:sldId id="266" r:id="rId6"/>
    <p:sldId id="264" r:id="rId7"/>
    <p:sldId id="268" r:id="rId8"/>
    <p:sldId id="269" r:id="rId9"/>
    <p:sldId id="257" r:id="rId10"/>
    <p:sldId id="262" r:id="rId11"/>
    <p:sldId id="260" r:id="rId12"/>
    <p:sldId id="271" r:id="rId13"/>
    <p:sldId id="259" r:id="rId14"/>
    <p:sldId id="270" r:id="rId15"/>
    <p:sldId id="274" r:id="rId16"/>
    <p:sldId id="276" r:id="rId17"/>
    <p:sldId id="277" r:id="rId18"/>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30" d="100"/>
          <a:sy n="130" d="100"/>
        </p:scale>
        <p:origin x="-86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268EC9-55B5-9D4E-9D3E-D7E0C577695A}" type="datetimeFigureOut">
              <a:rPr lang="nl-NL" smtClean="0"/>
              <a:t>06-02-17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51705D-9624-D045-8E1D-BD9722B99E2F}" type="slidenum">
              <a:rPr lang="nl-NL" smtClean="0"/>
              <a:t>‹nr.›</a:t>
            </a:fld>
            <a:endParaRPr lang="nl-NL"/>
          </a:p>
        </p:txBody>
      </p:sp>
    </p:spTree>
    <p:extLst>
      <p:ext uri="{BB962C8B-B14F-4D97-AF65-F5344CB8AC3E}">
        <p14:creationId xmlns:p14="http://schemas.microsoft.com/office/powerpoint/2010/main" val="36266398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Ferdinand</a:t>
            </a:r>
            <a:r>
              <a:rPr lang="nl-NL" dirty="0" smtClean="0"/>
              <a:t> Bol: portret van Elizabeth Jacobsdochter Bas, 1642</a:t>
            </a:r>
            <a:endParaRPr lang="nl-NL" dirty="0"/>
          </a:p>
        </p:txBody>
      </p:sp>
      <p:sp>
        <p:nvSpPr>
          <p:cNvPr id="4" name="Tijdelijke aanduiding voor dianummer 3"/>
          <p:cNvSpPr>
            <a:spLocks noGrp="1"/>
          </p:cNvSpPr>
          <p:nvPr>
            <p:ph type="sldNum" sz="quarter" idx="10"/>
          </p:nvPr>
        </p:nvSpPr>
        <p:spPr/>
        <p:txBody>
          <a:bodyPr/>
          <a:lstStyle/>
          <a:p>
            <a:fld id="{B751705D-9624-D045-8E1D-BD9722B99E2F}" type="slidenum">
              <a:rPr lang="nl-NL" smtClean="0"/>
              <a:t>7</a:t>
            </a:fld>
            <a:endParaRPr lang="nl-NL"/>
          </a:p>
        </p:txBody>
      </p:sp>
    </p:spTree>
    <p:extLst>
      <p:ext uri="{BB962C8B-B14F-4D97-AF65-F5344CB8AC3E}">
        <p14:creationId xmlns:p14="http://schemas.microsoft.com/office/powerpoint/2010/main" val="375728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titelstijl van het model te bewerken</a:t>
            </a:r>
            <a:endParaRPr lang="nl-NL"/>
          </a:p>
        </p:txBody>
      </p:sp>
      <p:sp>
        <p:nvSpPr>
          <p:cNvPr id="4" name="Tijdelijke aanduiding voor datum 3"/>
          <p:cNvSpPr>
            <a:spLocks noGrp="1"/>
          </p:cNvSpPr>
          <p:nvPr>
            <p:ph type="dt" sz="half" idx="10"/>
          </p:nvPr>
        </p:nvSpPr>
        <p:spPr/>
        <p:txBody>
          <a:bodyPr/>
          <a:lstStyle/>
          <a:p>
            <a:fld id="{1E099902-4F84-9044-B979-8E9D320C6BAD}" type="datetimeFigureOut">
              <a:rPr lang="nl-NL" smtClean="0"/>
              <a:t>06-02-17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2863484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E099902-4F84-9044-B979-8E9D320C6BAD}" type="datetimeFigureOut">
              <a:rPr lang="nl-NL" smtClean="0"/>
              <a:t>06-02-17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1024525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E099902-4F84-9044-B979-8E9D320C6BAD}" type="datetimeFigureOut">
              <a:rPr lang="nl-NL" smtClean="0"/>
              <a:t>06-02-17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765956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E099902-4F84-9044-B979-8E9D320C6BAD}" type="datetimeFigureOut">
              <a:rPr lang="nl-NL" smtClean="0"/>
              <a:t>06-02-17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401409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p>
            <a:fld id="{1E099902-4F84-9044-B979-8E9D320C6BAD}" type="datetimeFigureOut">
              <a:rPr lang="nl-NL" smtClean="0"/>
              <a:t>06-02-17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280449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E099902-4F84-9044-B979-8E9D320C6BAD}" type="datetimeFigureOut">
              <a:rPr lang="nl-NL" smtClean="0"/>
              <a:t>06-02-17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354934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E099902-4F84-9044-B979-8E9D320C6BAD}" type="datetimeFigureOut">
              <a:rPr lang="nl-NL" smtClean="0"/>
              <a:t>06-02-17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362332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p:txBody>
          <a:bodyPr/>
          <a:lstStyle/>
          <a:p>
            <a:fld id="{1E099902-4F84-9044-B979-8E9D320C6BAD}" type="datetimeFigureOut">
              <a:rPr lang="nl-NL" smtClean="0"/>
              <a:t>06-02-17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80355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E099902-4F84-9044-B979-8E9D320C6BAD}" type="datetimeFigureOut">
              <a:rPr lang="nl-NL" smtClean="0"/>
              <a:t>06-02-17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323937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1E099902-4F84-9044-B979-8E9D320C6BAD}" type="datetimeFigureOut">
              <a:rPr lang="nl-NL" smtClean="0"/>
              <a:t>06-02-17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2791921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4"/>
          <p:cNvSpPr>
            <a:spLocks noGrp="1"/>
          </p:cNvSpPr>
          <p:nvPr>
            <p:ph type="dt" sz="half" idx="10"/>
          </p:nvPr>
        </p:nvSpPr>
        <p:spPr/>
        <p:txBody>
          <a:bodyPr/>
          <a:lstStyle/>
          <a:p>
            <a:fld id="{1E099902-4F84-9044-B979-8E9D320C6BAD}" type="datetimeFigureOut">
              <a:rPr lang="nl-NL" smtClean="0"/>
              <a:t>06-02-17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6D4096A-1E84-A945-B026-9552048F036E}" type="slidenum">
              <a:rPr lang="nl-NL" smtClean="0"/>
              <a:t>‹nr.›</a:t>
            </a:fld>
            <a:endParaRPr lang="nl-NL"/>
          </a:p>
        </p:txBody>
      </p:sp>
    </p:spTree>
    <p:extLst>
      <p:ext uri="{BB962C8B-B14F-4D97-AF65-F5344CB8AC3E}">
        <p14:creationId xmlns:p14="http://schemas.microsoft.com/office/powerpoint/2010/main" val="27279123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99902-4F84-9044-B979-8E9D320C6BAD}" type="datetimeFigureOut">
              <a:rPr lang="nl-NL" smtClean="0"/>
              <a:t>06-02-17</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D4096A-1E84-A945-B026-9552048F036E}" type="slidenum">
              <a:rPr lang="nl-NL" smtClean="0"/>
              <a:t>‹nr.›</a:t>
            </a:fld>
            <a:endParaRPr lang="nl-NL"/>
          </a:p>
        </p:txBody>
      </p:sp>
    </p:spTree>
    <p:extLst>
      <p:ext uri="{BB962C8B-B14F-4D97-AF65-F5344CB8AC3E}">
        <p14:creationId xmlns:p14="http://schemas.microsoft.com/office/powerpoint/2010/main" val="2315441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hyperlink" Target="http://www.dbnl.org/tekst/mand001schi01_01/" TargetMode="External"/><Relationship Id="rId5" Type="http://schemas.openxmlformats.org/officeDocument/2006/relationships/image" Target="../media/image19.jpeg"/><Relationship Id="rId1" Type="http://schemas.openxmlformats.org/officeDocument/2006/relationships/slideLayout" Target="../slideLayouts/slideLayout4.xml"/><Relationship Id="rId2" Type="http://schemas.openxmlformats.org/officeDocument/2006/relationships/hyperlink" Target="http://www.cultuurnetwerk.nl/producten_en_diensten/bronnenbundels/2001/h2001_20.ht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tinekesnijders.blogspot.nl/2015_03_01_archive.html" TargetMode="External"/><Relationship Id="rId3" Type="http://schemas.openxmlformats.org/officeDocument/2006/relationships/hyperlink" Target="http://static.digischool.nl/ckv2/burger/burger17de/Hollands%20Classicisme/Hollands%20Classicisme.ht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xpertisecentrum-kunsttheorie.nl/cms_data/readerburgerij.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431516"/>
            <a:ext cx="7772400" cy="721582"/>
          </a:xfrm>
        </p:spPr>
        <p:txBody>
          <a:bodyPr>
            <a:normAutofit fontScale="90000"/>
          </a:bodyPr>
          <a:lstStyle/>
          <a:p>
            <a:r>
              <a:rPr lang="nl-NL" dirty="0" smtClean="0"/>
              <a:t>De opleiding van de schilder</a:t>
            </a:r>
            <a:endParaRPr lang="nl-NL" dirty="0"/>
          </a:p>
        </p:txBody>
      </p:sp>
      <p:sp>
        <p:nvSpPr>
          <p:cNvPr id="3" name="Subtitel 2"/>
          <p:cNvSpPr>
            <a:spLocks noGrp="1"/>
          </p:cNvSpPr>
          <p:nvPr>
            <p:ph type="subTitle" idx="1"/>
          </p:nvPr>
        </p:nvSpPr>
        <p:spPr>
          <a:xfrm>
            <a:off x="1203048" y="1437193"/>
            <a:ext cx="6569352" cy="5163867"/>
          </a:xfrm>
        </p:spPr>
        <p:txBody>
          <a:bodyPr>
            <a:normAutofit lnSpcReduction="10000"/>
          </a:bodyPr>
          <a:lstStyle/>
          <a:p>
            <a:endParaRPr lang="nl-NL" dirty="0" smtClean="0"/>
          </a:p>
          <a:p>
            <a:endParaRPr lang="nl-NL" dirty="0"/>
          </a:p>
          <a:p>
            <a:endParaRPr lang="nl-NL" dirty="0" smtClean="0"/>
          </a:p>
          <a:p>
            <a:endParaRPr lang="nl-NL" dirty="0"/>
          </a:p>
          <a:p>
            <a:endParaRPr lang="nl-NL" dirty="0" smtClean="0"/>
          </a:p>
          <a:p>
            <a:endParaRPr lang="nl-NL" dirty="0" smtClean="0"/>
          </a:p>
          <a:p>
            <a:r>
              <a:rPr lang="nl-NL" dirty="0" smtClean="0"/>
              <a:t>Het atelier</a:t>
            </a:r>
          </a:p>
          <a:p>
            <a:r>
              <a:rPr lang="nl-NL" dirty="0" smtClean="0"/>
              <a:t>De grand tour – </a:t>
            </a:r>
            <a:r>
              <a:rPr lang="nl-NL" dirty="0" err="1" smtClean="0"/>
              <a:t>Italie</a:t>
            </a:r>
            <a:endParaRPr lang="nl-NL" dirty="0" smtClean="0"/>
          </a:p>
          <a:p>
            <a:r>
              <a:rPr lang="nl-NL" dirty="0" smtClean="0"/>
              <a:t>Inspiratiebronnen</a:t>
            </a:r>
            <a:endParaRPr lang="nl-NL" dirty="0"/>
          </a:p>
        </p:txBody>
      </p:sp>
      <p:pic>
        <p:nvPicPr>
          <p:cNvPr id="4" name="irc_mi" descr="http://img.photobucket.com/albums/v214/aussiesandra/Syb/Kidsweek3.jpg"/>
          <p:cNvPicPr/>
          <p:nvPr/>
        </p:nvPicPr>
        <p:blipFill>
          <a:blip r:embed="rId2">
            <a:extLst>
              <a:ext uri="{28A0092B-C50C-407E-A947-70E740481C1C}">
                <a14:useLocalDpi xmlns:a14="http://schemas.microsoft.com/office/drawing/2010/main" val="0"/>
              </a:ext>
            </a:extLst>
          </a:blip>
          <a:srcRect/>
          <a:stretch>
            <a:fillRect/>
          </a:stretch>
        </p:blipFill>
        <p:spPr bwMode="auto">
          <a:xfrm>
            <a:off x="1792325" y="1153098"/>
            <a:ext cx="5459095" cy="3413125"/>
          </a:xfrm>
          <a:prstGeom prst="rect">
            <a:avLst/>
          </a:prstGeom>
          <a:noFill/>
          <a:ln>
            <a:noFill/>
          </a:ln>
        </p:spPr>
      </p:pic>
    </p:spTree>
    <p:extLst>
      <p:ext uri="{BB962C8B-B14F-4D97-AF65-F5344CB8AC3E}">
        <p14:creationId xmlns:p14="http://schemas.microsoft.com/office/powerpoint/2010/main" val="40209081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z="2000" dirty="0"/>
              <a:t>DAVID VAN </a:t>
            </a:r>
            <a:r>
              <a:rPr lang="en-US" sz="2000" dirty="0" smtClean="0"/>
              <a:t>MICHELANGELO ( Renaissance ) </a:t>
            </a:r>
            <a:r>
              <a:rPr lang="en-US" sz="2000" dirty="0"/>
              <a:t>EN DAVID VAN </a:t>
            </a:r>
            <a:r>
              <a:rPr lang="en-US" sz="2000" dirty="0" smtClean="0"/>
              <a:t>BERNINI ( </a:t>
            </a:r>
            <a:r>
              <a:rPr lang="en-US" sz="2000" dirty="0" err="1" smtClean="0"/>
              <a:t>Barok</a:t>
            </a:r>
            <a:r>
              <a:rPr lang="en-US" sz="2000" dirty="0" smtClean="0"/>
              <a:t> )</a:t>
            </a:r>
            <a:endParaRPr lang="en-GB" sz="2000" dirty="0"/>
          </a:p>
        </p:txBody>
      </p:sp>
      <p:sp>
        <p:nvSpPr>
          <p:cNvPr id="17411" name="Rectangle 3"/>
          <p:cNvSpPr>
            <a:spLocks noGrp="1" noChangeArrowheads="1"/>
          </p:cNvSpPr>
          <p:nvPr>
            <p:ph type="body" idx="1"/>
          </p:nvPr>
        </p:nvSpPr>
        <p:spPr>
          <a:xfrm>
            <a:off x="457200" y="1600200"/>
            <a:ext cx="8229600" cy="5257800"/>
          </a:xfrm>
        </p:spPr>
        <p:txBody>
          <a:bodyPr/>
          <a:lstStyle/>
          <a:p>
            <a:pPr eaLnBrk="1" hangingPunct="1"/>
            <a:endParaRPr lang="en-US" sz="2800"/>
          </a:p>
          <a:p>
            <a:pPr eaLnBrk="1" hangingPunct="1"/>
            <a:endParaRPr lang="en-US" sz="2800"/>
          </a:p>
          <a:p>
            <a:pPr eaLnBrk="1" hangingPunct="1"/>
            <a:endParaRPr lang="en-US" sz="2800"/>
          </a:p>
          <a:p>
            <a:pPr eaLnBrk="1" hangingPunct="1"/>
            <a:endParaRPr lang="en-US" sz="2800"/>
          </a:p>
          <a:p>
            <a:pPr eaLnBrk="1" hangingPunct="1"/>
            <a:endParaRPr lang="en-US" sz="2800"/>
          </a:p>
          <a:p>
            <a:pPr eaLnBrk="1" hangingPunct="1"/>
            <a:endParaRPr lang="en-US" sz="2800"/>
          </a:p>
          <a:p>
            <a:pPr eaLnBrk="1" hangingPunct="1"/>
            <a:endParaRPr lang="en-US" sz="2800"/>
          </a:p>
          <a:p>
            <a:pPr eaLnBrk="1" hangingPunct="1"/>
            <a:endParaRPr lang="en-US" sz="2800"/>
          </a:p>
          <a:p>
            <a:pPr eaLnBrk="1" hangingPunct="1"/>
            <a:endParaRPr lang="en-US" sz="2800"/>
          </a:p>
          <a:p>
            <a:pPr eaLnBrk="1" hangingPunct="1"/>
            <a:r>
              <a:rPr lang="en-US" sz="2800"/>
              <a:t>Rust					Beweging</a:t>
            </a:r>
            <a:endParaRPr lang="en-GB" sz="2800"/>
          </a:p>
        </p:txBody>
      </p:sp>
      <p:pic>
        <p:nvPicPr>
          <p:cNvPr id="17412" name="Picture 4" descr="bernini david 3 aanzichten"/>
          <p:cNvPicPr>
            <a:picLocks noChangeAspect="1" noChangeArrowheads="1"/>
          </p:cNvPicPr>
          <p:nvPr/>
        </p:nvPicPr>
        <p:blipFill>
          <a:blip r:embed="rId2">
            <a:lum bright="14000" contrast="20000"/>
          </a:blip>
          <a:srcRect/>
          <a:stretch>
            <a:fillRect/>
          </a:stretch>
        </p:blipFill>
        <p:spPr bwMode="auto">
          <a:xfrm>
            <a:off x="2268538" y="1628775"/>
            <a:ext cx="6659562" cy="4449763"/>
          </a:xfrm>
          <a:prstGeom prst="rect">
            <a:avLst/>
          </a:prstGeom>
          <a:noFill/>
          <a:ln w="9525">
            <a:noFill/>
            <a:miter lim="800000"/>
            <a:headEnd/>
            <a:tailEnd/>
          </a:ln>
        </p:spPr>
      </p:pic>
      <p:pic>
        <p:nvPicPr>
          <p:cNvPr id="17413" name="Picture 5" descr="florence michelangelo david"/>
          <p:cNvPicPr>
            <a:picLocks noChangeAspect="1" noChangeArrowheads="1"/>
          </p:cNvPicPr>
          <p:nvPr/>
        </p:nvPicPr>
        <p:blipFill>
          <a:blip r:embed="rId3"/>
          <a:srcRect l="14803" r="14803"/>
          <a:stretch>
            <a:fillRect/>
          </a:stretch>
        </p:blipFill>
        <p:spPr bwMode="auto">
          <a:xfrm>
            <a:off x="179388" y="1844675"/>
            <a:ext cx="1860550" cy="3973513"/>
          </a:xfrm>
          <a:prstGeom prst="rect">
            <a:avLst/>
          </a:prstGeom>
          <a:noFill/>
          <a:ln w="9525">
            <a:noFill/>
            <a:miter lim="800000"/>
            <a:headEnd/>
            <a:tailEnd/>
          </a:ln>
        </p:spPr>
      </p:pic>
    </p:spTree>
    <p:extLst>
      <p:ext uri="{BB962C8B-B14F-4D97-AF65-F5344CB8AC3E}">
        <p14:creationId xmlns:p14="http://schemas.microsoft.com/office/powerpoint/2010/main" val="26138901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sz="4000"/>
              <a:t>17 EEUW EN BAROK ITALIE</a:t>
            </a:r>
            <a:br>
              <a:rPr lang="en-US" sz="4000"/>
            </a:br>
            <a:r>
              <a:rPr lang="en-US" sz="4000"/>
              <a:t>CARAVAGGIO EN REMBRANDT</a:t>
            </a:r>
            <a:endParaRPr lang="en-GB" sz="4000"/>
          </a:p>
        </p:txBody>
      </p:sp>
      <p:sp>
        <p:nvSpPr>
          <p:cNvPr id="5123" name="Rectangle 3"/>
          <p:cNvSpPr>
            <a:spLocks noGrp="1" noChangeArrowheads="1"/>
          </p:cNvSpPr>
          <p:nvPr>
            <p:ph type="body" idx="1"/>
          </p:nvPr>
        </p:nvSpPr>
        <p:spPr/>
        <p:txBody>
          <a:bodyPr/>
          <a:lstStyle/>
          <a:p>
            <a:endParaRPr lang="nl-NL"/>
          </a:p>
        </p:txBody>
      </p:sp>
      <p:pic>
        <p:nvPicPr>
          <p:cNvPr id="5125" name="Picture 5" descr="caravaggio de bekering van pet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73238"/>
            <a:ext cx="3482975" cy="4338637"/>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Rembrandt. The Angel Stopping Abraham from Sacrificing Isaac to 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557338"/>
            <a:ext cx="3321050"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975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Vergelijking: Raphael en Rembrandt</a:t>
            </a:r>
            <a:endParaRPr lang="nl-NL" dirty="0"/>
          </a:p>
        </p:txBody>
      </p:sp>
      <p:pic>
        <p:nvPicPr>
          <p:cNvPr id="4" name="irc_mi" descr="http://www.teggelaar.com/rome/images/imagesub/imrome/R897.jpg"/>
          <p:cNvPicPr>
            <a:picLocks noGrp="1"/>
          </p:cNvPicPr>
          <p:nvPr>
            <p:ph idx="1"/>
          </p:nvPr>
        </p:nvPicPr>
        <p:blipFill>
          <a:blip r:embed="rId2">
            <a:extLst>
              <a:ext uri="{28A0092B-C50C-407E-A947-70E740481C1C}">
                <a14:useLocalDpi xmlns:a14="http://schemas.microsoft.com/office/drawing/2010/main" val="0"/>
              </a:ext>
            </a:extLst>
          </a:blip>
          <a:srcRect l="-64865" r="-64865"/>
          <a:stretch>
            <a:fillRect/>
          </a:stretch>
        </p:blipFill>
        <p:spPr bwMode="auto">
          <a:xfrm>
            <a:off x="-1547880" y="1600200"/>
            <a:ext cx="8229600" cy="4525963"/>
          </a:xfrm>
          <a:prstGeom prst="rect">
            <a:avLst/>
          </a:prstGeom>
          <a:noFill/>
          <a:ln>
            <a:noFill/>
          </a:ln>
        </p:spPr>
      </p:pic>
      <p:pic>
        <p:nvPicPr>
          <p:cNvPr id="5" name="irc_mi" descr="http://www.schilderijen.nu/schilderij/Rembrandt-Harmenszoon-Van-Rijn-Portret-van-Nicolaes-Ruts-i19480.jpg"/>
          <p:cNvPicPr/>
          <p:nvPr/>
        </p:nvPicPr>
        <p:blipFill>
          <a:blip r:embed="rId3">
            <a:extLst>
              <a:ext uri="{28A0092B-C50C-407E-A947-70E740481C1C}">
                <a14:useLocalDpi xmlns:a14="http://schemas.microsoft.com/office/drawing/2010/main" val="0"/>
              </a:ext>
            </a:extLst>
          </a:blip>
          <a:srcRect/>
          <a:stretch>
            <a:fillRect/>
          </a:stretch>
        </p:blipFill>
        <p:spPr bwMode="auto">
          <a:xfrm>
            <a:off x="4971154" y="1574618"/>
            <a:ext cx="3333219" cy="4551545"/>
          </a:xfrm>
          <a:prstGeom prst="rect">
            <a:avLst/>
          </a:prstGeom>
          <a:noFill/>
          <a:ln>
            <a:noFill/>
          </a:ln>
        </p:spPr>
      </p:pic>
    </p:spTree>
    <p:extLst>
      <p:ext uri="{BB962C8B-B14F-4D97-AF65-F5344CB8AC3E}">
        <p14:creationId xmlns:p14="http://schemas.microsoft.com/office/powerpoint/2010/main" val="22418339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r>
              <a:rPr lang="en-US" sz="1800" dirty="0"/>
              <a:t>17E EEUW </a:t>
            </a:r>
            <a:r>
              <a:rPr lang="en-US" sz="1800" dirty="0" smtClean="0"/>
              <a:t>EN BELANGSTELLING VOOR DE RENAISSANCE</a:t>
            </a:r>
            <a:r>
              <a:rPr lang="en-US" sz="1800" dirty="0"/>
              <a:t/>
            </a:r>
            <a:br>
              <a:rPr lang="en-US" sz="1800" dirty="0"/>
            </a:br>
            <a:r>
              <a:rPr lang="en-US" sz="1800" dirty="0"/>
              <a:t>Maarten van </a:t>
            </a:r>
            <a:r>
              <a:rPr lang="en-US" sz="1800" dirty="0" err="1"/>
              <a:t>Heemskerk</a:t>
            </a:r>
            <a:r>
              <a:rPr lang="en-US" sz="1800" dirty="0"/>
              <a:t> en Michelangelo</a:t>
            </a:r>
            <a:endParaRPr lang="en-GB" sz="1800" dirty="0"/>
          </a:p>
        </p:txBody>
      </p:sp>
      <p:sp>
        <p:nvSpPr>
          <p:cNvPr id="6147" name="Rectangle 3"/>
          <p:cNvSpPr>
            <a:spLocks noGrp="1" noChangeArrowheads="1"/>
          </p:cNvSpPr>
          <p:nvPr>
            <p:ph type="body" idx="1"/>
          </p:nvPr>
        </p:nvSpPr>
        <p:spPr/>
        <p:txBody>
          <a:bodyPr/>
          <a:lstStyle/>
          <a:p>
            <a:endParaRPr lang="nl-NL"/>
          </a:p>
        </p:txBody>
      </p:sp>
      <p:pic>
        <p:nvPicPr>
          <p:cNvPr id="6149" name="Picture 5" descr="Maerten Jacobsz van Heemskerck. St. Luke Painting the Virg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341438"/>
            <a:ext cx="340677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Michelangelo. Pi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4313"/>
            <a:ext cx="4284663" cy="479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3649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r"/>
            <a:r>
              <a:rPr lang="nl-NL" sz="2000" dirty="0" smtClean="0"/>
              <a:t>      </a:t>
            </a:r>
            <a:r>
              <a:rPr lang="nl-NL" sz="2400" b="1" dirty="0" smtClean="0"/>
              <a:t>Opleiding en het atelier van de kunstenaar</a:t>
            </a:r>
            <a:endParaRPr lang="nl-NL" sz="2400" b="1" dirty="0"/>
          </a:p>
        </p:txBody>
      </p:sp>
      <p:sp>
        <p:nvSpPr>
          <p:cNvPr id="3" name="Tijdelijke aanduiding voor inhoud 2"/>
          <p:cNvSpPr>
            <a:spLocks noGrp="1"/>
          </p:cNvSpPr>
          <p:nvPr>
            <p:ph sz="half" idx="1"/>
          </p:nvPr>
        </p:nvSpPr>
        <p:spPr>
          <a:xfrm>
            <a:off x="457200" y="2373038"/>
            <a:ext cx="4038600" cy="4284615"/>
          </a:xfrm>
        </p:spPr>
        <p:txBody>
          <a:bodyPr>
            <a:normAutofit fontScale="70000" lnSpcReduction="20000"/>
          </a:bodyPr>
          <a:lstStyle/>
          <a:p>
            <a:endParaRPr lang="nl-NL" sz="2300" dirty="0" smtClean="0"/>
          </a:p>
          <a:p>
            <a:endParaRPr lang="nl-NL" sz="2300" dirty="0"/>
          </a:p>
          <a:p>
            <a:r>
              <a:rPr lang="nl-NL" sz="2300" b="1" dirty="0" smtClean="0"/>
              <a:t>Karel van </a:t>
            </a:r>
            <a:r>
              <a:rPr lang="nl-NL" sz="2300" b="1" dirty="0" err="1" smtClean="0"/>
              <a:t>Mander</a:t>
            </a:r>
            <a:r>
              <a:rPr lang="nl-NL" sz="2300" dirty="0" smtClean="0"/>
              <a:t>: Schilder-</a:t>
            </a:r>
            <a:r>
              <a:rPr lang="nl-NL" sz="2300" dirty="0" err="1" smtClean="0"/>
              <a:t>boeck</a:t>
            </a:r>
            <a:endParaRPr lang="nl-NL" dirty="0" smtClean="0"/>
          </a:p>
          <a:p>
            <a:r>
              <a:rPr lang="nl-NL" sz="2200" dirty="0" smtClean="0"/>
              <a:t>“ </a:t>
            </a:r>
            <a:r>
              <a:rPr lang="nl-NL" sz="2200" dirty="0" err="1" smtClean="0"/>
              <a:t>Lastman</a:t>
            </a:r>
            <a:r>
              <a:rPr lang="nl-NL" sz="2200" dirty="0" smtClean="0"/>
              <a:t> kende zijn klassieken en paste klassieke composities toe zoals die onder meer door Carel van </a:t>
            </a:r>
            <a:r>
              <a:rPr lang="nl-NL" sz="2200" dirty="0" err="1" smtClean="0"/>
              <a:t>Mander</a:t>
            </a:r>
            <a:r>
              <a:rPr lang="nl-NL" sz="2200" dirty="0" smtClean="0"/>
              <a:t> in Het </a:t>
            </a:r>
            <a:r>
              <a:rPr lang="nl-NL" sz="2200" dirty="0" err="1" smtClean="0"/>
              <a:t>Schilderboeck</a:t>
            </a:r>
            <a:r>
              <a:rPr lang="nl-NL" sz="2200" dirty="0" smtClean="0"/>
              <a:t> uit 1604 werden beschreven. De hoeken van een schilderij moesten worden gevuld met grote figuren of architectonische elementen, zodat een coulissewerking ontstond. Door het hoog plaatsen van een hoofdpersoon werd een heldere compositie verkregen. De overige figuren moesten daaromheen worden gegroepeerd met een grote variatie aan lichaamshoudingen en gezichtsuitdrukkingen; ook aan het bijwerk en de achtergrond moest veel aandacht worden besteed. (...) “ </a:t>
            </a:r>
          </a:p>
          <a:p>
            <a:endParaRPr lang="nl-NL" dirty="0"/>
          </a:p>
        </p:txBody>
      </p:sp>
      <p:sp>
        <p:nvSpPr>
          <p:cNvPr id="4" name="Tijdelijke aanduiding voor inhoud 3"/>
          <p:cNvSpPr>
            <a:spLocks noGrp="1"/>
          </p:cNvSpPr>
          <p:nvPr>
            <p:ph sz="half" idx="2"/>
          </p:nvPr>
        </p:nvSpPr>
        <p:spPr>
          <a:xfrm>
            <a:off x="4648200" y="1600200"/>
            <a:ext cx="4038600" cy="5057453"/>
          </a:xfrm>
        </p:spPr>
        <p:txBody>
          <a:bodyPr>
            <a:normAutofit fontScale="70000" lnSpcReduction="20000"/>
          </a:bodyPr>
          <a:lstStyle/>
          <a:p>
            <a:r>
              <a:rPr lang="nl-NL" sz="2900" dirty="0" smtClean="0"/>
              <a:t>In de leer bij…., tegen betaling</a:t>
            </a:r>
          </a:p>
          <a:p>
            <a:endParaRPr lang="nl-NL" sz="2900" dirty="0" smtClean="0"/>
          </a:p>
          <a:p>
            <a:r>
              <a:rPr lang="nl-NL" sz="2900" dirty="0" smtClean="0"/>
              <a:t>Opleiding in het atelier: verf mengen-tekenen-schilderen in de stijl van de meester</a:t>
            </a:r>
          </a:p>
          <a:p>
            <a:pPr marL="0" indent="0">
              <a:buNone/>
            </a:pPr>
            <a:endParaRPr lang="nl-NL" sz="2900" dirty="0" smtClean="0"/>
          </a:p>
          <a:p>
            <a:r>
              <a:rPr lang="nl-NL" sz="2900" dirty="0" smtClean="0"/>
              <a:t>Opleiding gebaseerd op meester en gezel uit de gilden</a:t>
            </a:r>
          </a:p>
          <a:p>
            <a:endParaRPr lang="nl-NL" sz="2900" dirty="0"/>
          </a:p>
          <a:p>
            <a:r>
              <a:rPr lang="nl-NL" sz="2900" dirty="0" smtClean="0"/>
              <a:t>Studiereis naar </a:t>
            </a:r>
            <a:r>
              <a:rPr lang="nl-NL" sz="2900" dirty="0" err="1" smtClean="0"/>
              <a:t>Italie</a:t>
            </a:r>
            <a:endParaRPr lang="nl-NL" sz="2900" dirty="0" smtClean="0"/>
          </a:p>
          <a:p>
            <a:endParaRPr lang="nl-NL" sz="2900" dirty="0" smtClean="0"/>
          </a:p>
          <a:p>
            <a:endParaRPr lang="nl-NL" dirty="0"/>
          </a:p>
          <a:p>
            <a:endParaRPr lang="nl-NL" dirty="0" smtClean="0"/>
          </a:p>
          <a:p>
            <a:endParaRPr lang="nl-NL" dirty="0"/>
          </a:p>
          <a:p>
            <a:endParaRPr lang="nl-NL" dirty="0" smtClean="0"/>
          </a:p>
          <a:p>
            <a:r>
              <a:rPr lang="nl-NL" sz="1400" dirty="0" smtClean="0">
                <a:hlinkClick r:id="rId2"/>
              </a:rPr>
              <a:t>http://www.cultuurnetwerk.nl/producten_en_diensten/bronnenbundels/2001/h2001_20.htm</a:t>
            </a:r>
            <a:endParaRPr lang="nl-NL" sz="1400" dirty="0" smtClean="0"/>
          </a:p>
          <a:p>
            <a:endParaRPr lang="nl-NL" sz="1400" dirty="0"/>
          </a:p>
        </p:txBody>
      </p:sp>
      <p:pic>
        <p:nvPicPr>
          <p:cNvPr id="5" name="irc_mi" descr="http://www.dbnl.org/tekst/mand001schi01_01/mand001schi01_01_tpg.gif"/>
          <p:cNvPicPr/>
          <p:nvPr/>
        </p:nvPicPr>
        <p:blipFill>
          <a:blip r:embed="rId3">
            <a:extLst>
              <a:ext uri="{28A0092B-C50C-407E-A947-70E740481C1C}">
                <a14:useLocalDpi xmlns:a14="http://schemas.microsoft.com/office/drawing/2010/main" val="0"/>
              </a:ext>
            </a:extLst>
          </a:blip>
          <a:srcRect/>
          <a:stretch>
            <a:fillRect/>
          </a:stretch>
        </p:blipFill>
        <p:spPr bwMode="auto">
          <a:xfrm>
            <a:off x="904305" y="529489"/>
            <a:ext cx="1578722" cy="2141421"/>
          </a:xfrm>
          <a:prstGeom prst="rect">
            <a:avLst/>
          </a:prstGeom>
          <a:noFill/>
          <a:ln>
            <a:noFill/>
          </a:ln>
        </p:spPr>
      </p:pic>
      <p:sp>
        <p:nvSpPr>
          <p:cNvPr id="6" name="Rechthoek 5"/>
          <p:cNvSpPr/>
          <p:nvPr/>
        </p:nvSpPr>
        <p:spPr>
          <a:xfrm>
            <a:off x="457200" y="5915887"/>
            <a:ext cx="4038599" cy="1138773"/>
          </a:xfrm>
          <a:prstGeom prst="rect">
            <a:avLst/>
          </a:prstGeom>
        </p:spPr>
        <p:txBody>
          <a:bodyPr wrap="square">
            <a:spAutoFit/>
          </a:bodyPr>
          <a:lstStyle/>
          <a:p>
            <a:endParaRPr lang="nl-NL" dirty="0" smtClean="0">
              <a:hlinkClick r:id="rId4"/>
            </a:endParaRPr>
          </a:p>
          <a:p>
            <a:r>
              <a:rPr lang="nl-NL" sz="1400" dirty="0" smtClean="0">
                <a:hlinkClick r:id="rId4"/>
              </a:rPr>
              <a:t>http://www.dbnl.org/tekst/mand001schi01_01/</a:t>
            </a:r>
            <a:endParaRPr lang="nl-NL" sz="1400" dirty="0" smtClean="0"/>
          </a:p>
          <a:p>
            <a:endParaRPr lang="nl-NL" dirty="0" smtClean="0"/>
          </a:p>
          <a:p>
            <a:endParaRPr lang="nl-NL" dirty="0"/>
          </a:p>
        </p:txBody>
      </p:sp>
      <p:pic>
        <p:nvPicPr>
          <p:cNvPr id="7" name="irc_mi" descr="http://media-cdn.tripadvisor.com/media/photo-s/02/30/cd/0a/im-atelier.jpg"/>
          <p:cNvPicPr/>
          <p:nvPr/>
        </p:nvPicPr>
        <p:blipFill>
          <a:blip r:embed="rId5">
            <a:extLst>
              <a:ext uri="{28A0092B-C50C-407E-A947-70E740481C1C}">
                <a14:useLocalDpi xmlns:a14="http://schemas.microsoft.com/office/drawing/2010/main" val="0"/>
              </a:ext>
            </a:extLst>
          </a:blip>
          <a:srcRect/>
          <a:stretch>
            <a:fillRect/>
          </a:stretch>
        </p:blipFill>
        <p:spPr bwMode="auto">
          <a:xfrm>
            <a:off x="5185726" y="4545540"/>
            <a:ext cx="1798636" cy="1186250"/>
          </a:xfrm>
          <a:prstGeom prst="rect">
            <a:avLst/>
          </a:prstGeom>
          <a:noFill/>
          <a:ln>
            <a:noFill/>
          </a:ln>
        </p:spPr>
      </p:pic>
    </p:spTree>
    <p:extLst>
      <p:ext uri="{BB962C8B-B14F-4D97-AF65-F5344CB8AC3E}">
        <p14:creationId xmlns:p14="http://schemas.microsoft.com/office/powerpoint/2010/main" val="13309123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2800" dirty="0" smtClean="0"/>
              <a:t>“ Het groot schilderboek ” </a:t>
            </a:r>
            <a:endParaRPr lang="nl-NL" sz="2800" dirty="0"/>
          </a:p>
        </p:txBody>
      </p:sp>
      <p:pic>
        <p:nvPicPr>
          <p:cNvPr id="4" name="Tijdelijke aanduiding voor inhoud 3" descr="Schermafbeelding 2017-02-05 om 12.38.51.png"/>
          <p:cNvPicPr>
            <a:picLocks noGrp="1" noChangeAspect="1"/>
          </p:cNvPicPr>
          <p:nvPr>
            <p:ph idx="1"/>
          </p:nvPr>
        </p:nvPicPr>
        <p:blipFill>
          <a:blip r:embed="rId2">
            <a:extLst>
              <a:ext uri="{28A0092B-C50C-407E-A947-70E740481C1C}">
                <a14:useLocalDpi xmlns:a14="http://schemas.microsoft.com/office/drawing/2010/main" val="0"/>
              </a:ext>
            </a:extLst>
          </a:blip>
          <a:srcRect l="-18822" r="-18822"/>
          <a:stretch>
            <a:fillRect/>
          </a:stretch>
        </p:blipFill>
        <p:spPr>
          <a:xfrm>
            <a:off x="4939575" y="143303"/>
            <a:ext cx="4634271" cy="2548670"/>
          </a:xfrm>
        </p:spPr>
      </p:pic>
      <p:sp>
        <p:nvSpPr>
          <p:cNvPr id="5" name="Tekstvak 4"/>
          <p:cNvSpPr txBox="1"/>
          <p:nvPr/>
        </p:nvSpPr>
        <p:spPr>
          <a:xfrm>
            <a:off x="605693" y="1846385"/>
            <a:ext cx="61956462" cy="6063199"/>
          </a:xfrm>
          <a:prstGeom prst="rect">
            <a:avLst/>
          </a:prstGeom>
          <a:noFill/>
        </p:spPr>
        <p:txBody>
          <a:bodyPr wrap="square" rtlCol="0">
            <a:spAutoFit/>
          </a:bodyPr>
          <a:lstStyle/>
          <a:p>
            <a:r>
              <a:rPr lang="nl-NL" sz="1600" dirty="0"/>
              <a:t>De schilder </a:t>
            </a:r>
            <a:r>
              <a:rPr lang="nl-NL" sz="1600" b="1" dirty="0"/>
              <a:t>Gérard de </a:t>
            </a:r>
            <a:r>
              <a:rPr lang="nl-NL" sz="1600" b="1" dirty="0" err="1"/>
              <a:t>Lairesse</a:t>
            </a:r>
            <a:r>
              <a:rPr lang="nl-NL" sz="1600" b="1" dirty="0"/>
              <a:t> </a:t>
            </a:r>
            <a:r>
              <a:rPr lang="nl-NL" sz="1600" dirty="0"/>
              <a:t>is een </a:t>
            </a:r>
            <a:endParaRPr lang="nl-NL" sz="1600" dirty="0" smtClean="0"/>
          </a:p>
          <a:p>
            <a:r>
              <a:rPr lang="nl-NL" sz="1600" dirty="0" smtClean="0"/>
              <a:t>van </a:t>
            </a:r>
            <a:r>
              <a:rPr lang="nl-NL" sz="1600" dirty="0"/>
              <a:t>die kunstenaars van de tweede helft </a:t>
            </a:r>
            <a:endParaRPr lang="nl-NL" sz="1600" dirty="0" smtClean="0"/>
          </a:p>
          <a:p>
            <a:r>
              <a:rPr lang="nl-NL" sz="1600" dirty="0" smtClean="0"/>
              <a:t>van </a:t>
            </a:r>
            <a:r>
              <a:rPr lang="nl-NL" sz="1600" dirty="0"/>
              <a:t>de l7de eeuw die zijn ideeën over de kunst </a:t>
            </a:r>
            <a:endParaRPr lang="nl-NL" sz="1600" dirty="0" smtClean="0"/>
          </a:p>
          <a:p>
            <a:r>
              <a:rPr lang="nl-NL" sz="1600" dirty="0" smtClean="0"/>
              <a:t>heeft </a:t>
            </a:r>
            <a:r>
              <a:rPr lang="nl-NL" sz="1600" dirty="0"/>
              <a:t>bijeengebracht in een 'geleerde' verhandeling. </a:t>
            </a:r>
            <a:endParaRPr lang="nl-NL" sz="1600" dirty="0" smtClean="0"/>
          </a:p>
          <a:p>
            <a:r>
              <a:rPr lang="nl-NL" sz="1600" dirty="0" smtClean="0"/>
              <a:t>In </a:t>
            </a:r>
            <a:r>
              <a:rPr lang="nl-NL" sz="1600" dirty="0"/>
              <a:t>zijn traktaat, </a:t>
            </a:r>
            <a:r>
              <a:rPr lang="nl-NL" sz="1600" b="1" dirty="0"/>
              <a:t>het Groot Schilderboek </a:t>
            </a:r>
            <a:r>
              <a:rPr lang="nl-NL" sz="1600" dirty="0"/>
              <a:t>geheten, </a:t>
            </a:r>
            <a:endParaRPr lang="nl-NL" sz="1600" dirty="0" smtClean="0"/>
          </a:p>
          <a:p>
            <a:r>
              <a:rPr lang="nl-NL" sz="1600" dirty="0" smtClean="0"/>
              <a:t>neemt </a:t>
            </a:r>
            <a:r>
              <a:rPr lang="nl-NL" sz="1600" dirty="0"/>
              <a:t>de schilderkunst als eerste in de hiërarchie </a:t>
            </a:r>
            <a:endParaRPr lang="nl-NL" sz="1600" dirty="0" smtClean="0"/>
          </a:p>
          <a:p>
            <a:r>
              <a:rPr lang="nl-NL" sz="1600" dirty="0" smtClean="0"/>
              <a:t>der </a:t>
            </a:r>
            <a:r>
              <a:rPr lang="nl-NL" sz="1600" dirty="0"/>
              <a:t>beeldende kunsten een uitgebreide plaats in. </a:t>
            </a:r>
            <a:endParaRPr lang="nl-NL" sz="1600" dirty="0" smtClean="0"/>
          </a:p>
          <a:p>
            <a:r>
              <a:rPr lang="nl-NL" sz="1600" dirty="0" smtClean="0"/>
              <a:t>Vervolgens </a:t>
            </a:r>
            <a:r>
              <a:rPr lang="nl-NL" sz="1600" dirty="0"/>
              <a:t>heeft de schrijver het over de teken- en de grafische kunst, </a:t>
            </a:r>
            <a:endParaRPr lang="nl-NL" sz="1600" dirty="0" smtClean="0"/>
          </a:p>
          <a:p>
            <a:r>
              <a:rPr lang="nl-NL" sz="1600" dirty="0" smtClean="0"/>
              <a:t>de </a:t>
            </a:r>
            <a:r>
              <a:rPr lang="nl-NL" sz="1600" dirty="0"/>
              <a:t>beeldhouwkunst en de architectuur. </a:t>
            </a:r>
            <a:endParaRPr lang="nl-NL" sz="1600" dirty="0" smtClean="0"/>
          </a:p>
          <a:p>
            <a:r>
              <a:rPr lang="nl-NL" sz="1600" dirty="0" smtClean="0"/>
              <a:t>In </a:t>
            </a:r>
            <a:r>
              <a:rPr lang="nl-NL" sz="1600" dirty="0"/>
              <a:t>zijn uitgebreid betoog houdt </a:t>
            </a:r>
            <a:r>
              <a:rPr lang="nl-NL" sz="1600" dirty="0" err="1"/>
              <a:t>Lairesse</a:t>
            </a:r>
            <a:r>
              <a:rPr lang="nl-NL" sz="1600" dirty="0"/>
              <a:t> een pleidooi voor geleerde schilderkunst </a:t>
            </a:r>
            <a:endParaRPr lang="nl-NL" sz="1600" dirty="0" smtClean="0"/>
          </a:p>
          <a:p>
            <a:r>
              <a:rPr lang="nl-NL" sz="1600" dirty="0" smtClean="0"/>
              <a:t>die </a:t>
            </a:r>
            <a:r>
              <a:rPr lang="nl-NL" sz="1600" dirty="0"/>
              <a:t>zich in alles 'schilderachtig' dient te tonen, </a:t>
            </a:r>
            <a:endParaRPr lang="nl-NL" sz="1600" dirty="0" smtClean="0"/>
          </a:p>
          <a:p>
            <a:r>
              <a:rPr lang="nl-NL" sz="1600" dirty="0" smtClean="0"/>
              <a:t>waarbij </a:t>
            </a:r>
            <a:r>
              <a:rPr lang="nl-NL" sz="1600" dirty="0"/>
              <a:t>bekendheid met de kunsten van het "kritiek" onontbeerlijk is. </a:t>
            </a:r>
            <a:endParaRPr lang="nl-NL" sz="1600" dirty="0" smtClean="0"/>
          </a:p>
          <a:p>
            <a:r>
              <a:rPr lang="nl-NL" sz="1600" dirty="0" smtClean="0"/>
              <a:t>Dit </a:t>
            </a:r>
            <a:r>
              <a:rPr lang="nl-NL" sz="1600" dirty="0"/>
              <a:t>laatste dient zichtbaar gemaakt te worden in de belangrijkste der genres </a:t>
            </a:r>
            <a:endParaRPr lang="nl-NL" sz="1600" dirty="0" smtClean="0"/>
          </a:p>
          <a:p>
            <a:r>
              <a:rPr lang="nl-NL" sz="1600" dirty="0" smtClean="0"/>
              <a:t>in </a:t>
            </a:r>
            <a:r>
              <a:rPr lang="nl-NL" sz="1600" dirty="0"/>
              <a:t>de schilderkust, namelijk die van de </a:t>
            </a:r>
            <a:r>
              <a:rPr lang="nl-NL" sz="1600" dirty="0" err="1"/>
              <a:t>storia</a:t>
            </a:r>
            <a:r>
              <a:rPr lang="nl-NL" sz="1600" dirty="0"/>
              <a:t>, de </a:t>
            </a:r>
            <a:r>
              <a:rPr lang="nl-NL" sz="1600" dirty="0" err="1"/>
              <a:t>historië</a:t>
            </a:r>
            <a:r>
              <a:rPr lang="nl-NL" dirty="0" smtClean="0"/>
              <a:t>.</a:t>
            </a:r>
          </a:p>
          <a:p>
            <a:endParaRPr lang="nl-NL" dirty="0"/>
          </a:p>
          <a:p>
            <a:r>
              <a:rPr lang="nl-NL" sz="1600" dirty="0"/>
              <a:t>Het </a:t>
            </a:r>
            <a:r>
              <a:rPr lang="nl-NL" sz="1600" i="1" dirty="0"/>
              <a:t>Groot Schilderboek </a:t>
            </a:r>
            <a:r>
              <a:rPr lang="nl-NL" sz="1600" dirty="0"/>
              <a:t>is om die reden niet slechts bedoeld als een soort </a:t>
            </a:r>
            <a:endParaRPr lang="nl-NL" sz="1600" dirty="0" smtClean="0"/>
          </a:p>
          <a:p>
            <a:r>
              <a:rPr lang="nl-NL" sz="1600" dirty="0" smtClean="0"/>
              <a:t>praktisch </a:t>
            </a:r>
            <a:r>
              <a:rPr lang="nl-NL" sz="1600" b="1" dirty="0"/>
              <a:t>'handboek'</a:t>
            </a:r>
            <a:r>
              <a:rPr lang="nl-NL" sz="1600" b="1" baseline="30000" dirty="0"/>
              <a:t> </a:t>
            </a:r>
            <a:r>
              <a:rPr lang="nl-NL" sz="1600" dirty="0"/>
              <a:t>voor de schilder, maar ook als een bijdrage aan </a:t>
            </a:r>
            <a:r>
              <a:rPr lang="nl-NL" sz="1600" b="1" dirty="0"/>
              <a:t>de discussie </a:t>
            </a:r>
            <a:endParaRPr lang="nl-NL" sz="1600" b="1" dirty="0" smtClean="0"/>
          </a:p>
          <a:p>
            <a:r>
              <a:rPr lang="nl-NL" sz="1600" dirty="0" smtClean="0"/>
              <a:t>over </a:t>
            </a:r>
            <a:r>
              <a:rPr lang="nl-NL" sz="1600" dirty="0"/>
              <a:t>de positie die de schilderkunst, en dan in het bijzonder de geleerde schilderkunst, </a:t>
            </a:r>
            <a:endParaRPr lang="nl-NL" sz="1600" dirty="0" smtClean="0"/>
          </a:p>
          <a:p>
            <a:r>
              <a:rPr lang="nl-NL" sz="1600" dirty="0" smtClean="0"/>
              <a:t>inneemt </a:t>
            </a:r>
            <a:r>
              <a:rPr lang="nl-NL" sz="1600" dirty="0"/>
              <a:t>in het ruime gebied van de beeldende kunsten.</a:t>
            </a:r>
            <a:endParaRPr lang="nl-NL" sz="1600" dirty="0" smtClean="0"/>
          </a:p>
          <a:p>
            <a:endParaRPr lang="nl-NL" dirty="0"/>
          </a:p>
          <a:p>
            <a:endParaRPr lang="nl-NL" dirty="0" smtClean="0"/>
          </a:p>
          <a:p>
            <a:endParaRPr lang="nl-NL" dirty="0"/>
          </a:p>
          <a:p>
            <a:endParaRPr lang="nl-NL" dirty="0"/>
          </a:p>
        </p:txBody>
      </p:sp>
    </p:spTree>
    <p:extLst>
      <p:ext uri="{BB962C8B-B14F-4D97-AF65-F5344CB8AC3E}">
        <p14:creationId xmlns:p14="http://schemas.microsoft.com/office/powerpoint/2010/main" val="3819303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r"/>
            <a:r>
              <a:rPr lang="nl-NL" sz="1600" i="1" dirty="0" smtClean="0"/>
              <a:t>TEKENING MAARTEN VAN HEEMSKERK EN GOLTZIUS - Cornelis </a:t>
            </a:r>
            <a:r>
              <a:rPr lang="nl-NL" sz="1600" i="1" dirty="0" err="1"/>
              <a:t>Cornelisz</a:t>
            </a:r>
            <a:r>
              <a:rPr lang="nl-NL" sz="1600" i="1" dirty="0"/>
              <a:t>. van Haarlem, 'De kindermoord te Bethlehem', 1591</a:t>
            </a:r>
            <a:endParaRPr lang="nl-NL" sz="1600" dirty="0"/>
          </a:p>
        </p:txBody>
      </p:sp>
      <p:pic>
        <p:nvPicPr>
          <p:cNvPr id="4" name="Tijdelijke aanduiding voor inhoud 3" descr="Schermafbeelding 2017-02-05 om 12.56.46.png"/>
          <p:cNvPicPr>
            <a:picLocks noGrp="1" noChangeAspect="1"/>
          </p:cNvPicPr>
          <p:nvPr>
            <p:ph idx="1"/>
          </p:nvPr>
        </p:nvPicPr>
        <p:blipFill>
          <a:blip r:embed="rId2">
            <a:extLst>
              <a:ext uri="{28A0092B-C50C-407E-A947-70E740481C1C}">
                <a14:useLocalDpi xmlns:a14="http://schemas.microsoft.com/office/drawing/2010/main" val="0"/>
              </a:ext>
            </a:extLst>
          </a:blip>
          <a:srcRect l="-16004" r="-16004"/>
          <a:stretch>
            <a:fillRect/>
          </a:stretch>
        </p:blipFill>
        <p:spPr>
          <a:xfrm>
            <a:off x="742489" y="1186533"/>
            <a:ext cx="3839280" cy="2111456"/>
          </a:xfrm>
        </p:spPr>
      </p:pic>
      <p:pic>
        <p:nvPicPr>
          <p:cNvPr id="5" name="Afbeelding 4" descr="Schermafbeelding 2017-02-05 om 12.54.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769" y="1664389"/>
            <a:ext cx="4105031" cy="4320247"/>
          </a:xfrm>
          <a:prstGeom prst="rect">
            <a:avLst/>
          </a:prstGeom>
        </p:spPr>
      </p:pic>
      <p:pic>
        <p:nvPicPr>
          <p:cNvPr id="7" name="Afbeelding 6"/>
          <p:cNvPicPr>
            <a:picLocks noChangeAspect="1"/>
          </p:cNvPicPr>
          <p:nvPr/>
        </p:nvPicPr>
        <p:blipFill>
          <a:blip r:embed="rId4"/>
          <a:stretch>
            <a:fillRect/>
          </a:stretch>
        </p:blipFill>
        <p:spPr>
          <a:xfrm>
            <a:off x="2545861" y="3419230"/>
            <a:ext cx="1505150" cy="2244969"/>
          </a:xfrm>
          <a:prstGeom prst="rect">
            <a:avLst/>
          </a:prstGeom>
        </p:spPr>
      </p:pic>
      <p:pic>
        <p:nvPicPr>
          <p:cNvPr id="8" name="Afbeelding 7" descr="Schermafbeelding 2017-02-05 om 13.20.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399" y="3419230"/>
            <a:ext cx="2104293" cy="1261056"/>
          </a:xfrm>
          <a:prstGeom prst="rect">
            <a:avLst/>
          </a:prstGeom>
        </p:spPr>
      </p:pic>
    </p:spTree>
    <p:extLst>
      <p:ext uri="{BB962C8B-B14F-4D97-AF65-F5344CB8AC3E}">
        <p14:creationId xmlns:p14="http://schemas.microsoft.com/office/powerpoint/2010/main" val="277684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INFO VOOR TOETS</a:t>
            </a:r>
            <a:endParaRPr lang="nl-NL" dirty="0"/>
          </a:p>
        </p:txBody>
      </p:sp>
      <p:sp>
        <p:nvSpPr>
          <p:cNvPr id="3" name="Tijdelijke aanduiding voor inhoud 2"/>
          <p:cNvSpPr>
            <a:spLocks noGrp="1"/>
          </p:cNvSpPr>
          <p:nvPr>
            <p:ph idx="1"/>
          </p:nvPr>
        </p:nvSpPr>
        <p:spPr/>
        <p:txBody>
          <a:bodyPr>
            <a:normAutofit fontScale="92500" lnSpcReduction="10000"/>
          </a:bodyPr>
          <a:lstStyle/>
          <a:p>
            <a:endParaRPr lang="nl-NL" dirty="0" smtClean="0">
              <a:hlinkClick r:id="rId2"/>
            </a:endParaRPr>
          </a:p>
          <a:p>
            <a:r>
              <a:rPr lang="nl-NL" dirty="0" smtClean="0"/>
              <a:t>Oefenvragen voor de toets</a:t>
            </a:r>
          </a:p>
          <a:p>
            <a:r>
              <a:rPr lang="nl-NL" dirty="0">
                <a:hlinkClick r:id="rId2"/>
              </a:rPr>
              <a:t>http://tinekesnijders.blogspot.nl/2015_03_01_archive.html</a:t>
            </a:r>
            <a:endParaRPr lang="nl-NL" dirty="0"/>
          </a:p>
          <a:p>
            <a:pPr marL="0" indent="0">
              <a:buNone/>
            </a:pPr>
            <a:endParaRPr lang="nl-NL" dirty="0" smtClean="0"/>
          </a:p>
          <a:p>
            <a:r>
              <a:rPr lang="nl-NL" dirty="0" smtClean="0"/>
              <a:t>De volmaakte schilderkunst: classicisme</a:t>
            </a:r>
          </a:p>
          <a:p>
            <a:r>
              <a:rPr lang="nl-NL" dirty="0">
                <a:hlinkClick r:id="rId3"/>
              </a:rPr>
              <a:t>http://static.digischool.nl/ckv2/burger/burger17de/Hollands%20Classicisme/Hollands%</a:t>
            </a:r>
            <a:r>
              <a:rPr lang="nl-NL" dirty="0" smtClean="0">
                <a:hlinkClick r:id="rId3"/>
              </a:rPr>
              <a:t>20Classicisme.htm</a:t>
            </a:r>
            <a:endParaRPr lang="nl-NL" dirty="0" smtClean="0"/>
          </a:p>
          <a:p>
            <a:endParaRPr lang="nl-NL" dirty="0"/>
          </a:p>
        </p:txBody>
      </p:sp>
    </p:spTree>
    <p:extLst>
      <p:ext uri="{BB962C8B-B14F-4D97-AF65-F5344CB8AC3E}">
        <p14:creationId xmlns:p14="http://schemas.microsoft.com/office/powerpoint/2010/main" val="101601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dirty="0" smtClean="0"/>
              <a:t>Wat moet je weten, kennen en kunnen ?  </a:t>
            </a:r>
            <a:endParaRPr lang="nl-NL" sz="2800" dirty="0"/>
          </a:p>
        </p:txBody>
      </p:sp>
      <p:sp>
        <p:nvSpPr>
          <p:cNvPr id="3" name="Tijdelijke aanduiding voor inhoud 2"/>
          <p:cNvSpPr>
            <a:spLocks noGrp="1"/>
          </p:cNvSpPr>
          <p:nvPr>
            <p:ph idx="1"/>
          </p:nvPr>
        </p:nvSpPr>
        <p:spPr/>
        <p:txBody>
          <a:bodyPr>
            <a:normAutofit fontScale="92500" lnSpcReduction="20000"/>
          </a:bodyPr>
          <a:lstStyle/>
          <a:p>
            <a:r>
              <a:rPr lang="nl-NL" dirty="0" smtClean="0"/>
              <a:t>Wat is de invloed van de opleiding op de loopbaan van de kunstenaar?</a:t>
            </a:r>
          </a:p>
          <a:p>
            <a:r>
              <a:rPr lang="nl-NL" dirty="0" smtClean="0"/>
              <a:t>Kennen en toepassen van de beeldende kenmerken aan de hand van een schilderij</a:t>
            </a:r>
          </a:p>
          <a:p>
            <a:r>
              <a:rPr lang="nl-NL" dirty="0" smtClean="0"/>
              <a:t>Barok kenmerken kunnen herkennen en beschrijven aan de hand van de schilderkunst</a:t>
            </a:r>
          </a:p>
          <a:p>
            <a:r>
              <a:rPr lang="nl-NL" dirty="0" smtClean="0"/>
              <a:t>Kunnen beschrijven wat  de invloed is van een reis naar Italië voor de schilderkunst in de Nederlanden</a:t>
            </a:r>
          </a:p>
          <a:p>
            <a:r>
              <a:rPr lang="nl-NL" dirty="0" smtClean="0"/>
              <a:t>Het belang aangeven van voorbeeldboeken, prenten en tekeningen voor de schilderkunst.</a:t>
            </a:r>
          </a:p>
          <a:p>
            <a:endParaRPr lang="nl-NL" dirty="0"/>
          </a:p>
          <a:p>
            <a:endParaRPr lang="nl-NL" dirty="0"/>
          </a:p>
        </p:txBody>
      </p:sp>
    </p:spTree>
    <p:extLst>
      <p:ext uri="{BB962C8B-B14F-4D97-AF65-F5344CB8AC3E}">
        <p14:creationId xmlns:p14="http://schemas.microsoft.com/office/powerpoint/2010/main" val="563724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880367"/>
          </a:xfrm>
        </p:spPr>
        <p:txBody>
          <a:bodyPr>
            <a:normAutofit/>
          </a:bodyPr>
          <a:lstStyle/>
          <a:p>
            <a:r>
              <a:rPr lang="nl-NL" sz="2000" dirty="0" smtClean="0"/>
              <a:t>Barok : schilderkunst in de gouden eeuw</a:t>
            </a:r>
            <a:br>
              <a:rPr lang="nl-NL" sz="2000" dirty="0" smtClean="0"/>
            </a:br>
            <a:r>
              <a:rPr lang="nl-NL" sz="2000" dirty="0"/>
              <a:t/>
            </a:r>
            <a:br>
              <a:rPr lang="nl-NL" sz="2000" dirty="0"/>
            </a:br>
            <a:r>
              <a:rPr lang="nl-NL" sz="2000" dirty="0" smtClean="0"/>
              <a:t>Opdracht:</a:t>
            </a:r>
            <a:br>
              <a:rPr lang="nl-NL" sz="2000" dirty="0" smtClean="0"/>
            </a:br>
            <a:r>
              <a:rPr lang="nl-NL" sz="2000" b="1" dirty="0" smtClean="0"/>
              <a:t>5 minuten. </a:t>
            </a:r>
            <a:r>
              <a:rPr lang="nl-NL" sz="2000" dirty="0" smtClean="0"/>
              <a:t>Benoem kenmerken van het licht, de ruimte, de compositie, de kleur en de schildertechniek, die kenmerkend zijn voor dit schilderij </a:t>
            </a:r>
            <a:endParaRPr lang="nl-NL" sz="2000" dirty="0"/>
          </a:p>
        </p:txBody>
      </p:sp>
      <p:pic>
        <p:nvPicPr>
          <p:cNvPr id="4" name="Tijdelijke aanduiding voor inhoud 3" descr="ezicht op Haarlem met de bleekvelden, Jacob van Ruisdael, 1670"/>
          <p:cNvPicPr>
            <a:picLocks noGrp="1"/>
          </p:cNvPicPr>
          <p:nvPr>
            <p:ph idx="1"/>
          </p:nvPr>
        </p:nvPicPr>
        <p:blipFill>
          <a:blip r:embed="rId2">
            <a:extLst>
              <a:ext uri="{28A0092B-C50C-407E-A947-70E740481C1C}">
                <a14:useLocalDpi xmlns:a14="http://schemas.microsoft.com/office/drawing/2010/main" val="0"/>
              </a:ext>
            </a:extLst>
          </a:blip>
          <a:srcRect l="-29746" r="-29746"/>
          <a:stretch>
            <a:fillRect/>
          </a:stretch>
        </p:blipFill>
        <p:spPr bwMode="auto">
          <a:xfrm>
            <a:off x="234986" y="2142139"/>
            <a:ext cx="8229600" cy="4525963"/>
          </a:xfrm>
          <a:prstGeom prst="rect">
            <a:avLst/>
          </a:prstGeom>
          <a:noFill/>
          <a:ln>
            <a:noFill/>
          </a:ln>
        </p:spPr>
      </p:pic>
      <p:sp>
        <p:nvSpPr>
          <p:cNvPr id="6" name="Tekstvak 5"/>
          <p:cNvSpPr txBox="1"/>
          <p:nvPr/>
        </p:nvSpPr>
        <p:spPr>
          <a:xfrm>
            <a:off x="7237523" y="2576758"/>
            <a:ext cx="1615188" cy="1754327"/>
          </a:xfrm>
          <a:prstGeom prst="rect">
            <a:avLst/>
          </a:prstGeom>
          <a:noFill/>
        </p:spPr>
        <p:txBody>
          <a:bodyPr wrap="square" rtlCol="0">
            <a:spAutoFit/>
          </a:bodyPr>
          <a:lstStyle/>
          <a:p>
            <a:r>
              <a:rPr lang="nl-NL" dirty="0" smtClean="0"/>
              <a:t>Gezicht op Haarlem met de bleekvelden, Jacob van </a:t>
            </a:r>
            <a:r>
              <a:rPr lang="nl-NL" dirty="0" err="1" smtClean="0"/>
              <a:t>Ruisdael</a:t>
            </a:r>
            <a:r>
              <a:rPr lang="nl-NL" dirty="0" smtClean="0"/>
              <a:t>, 1670</a:t>
            </a:r>
            <a:endParaRPr lang="nl-NL" dirty="0"/>
          </a:p>
        </p:txBody>
      </p:sp>
    </p:spTree>
    <p:extLst>
      <p:ext uri="{BB962C8B-B14F-4D97-AF65-F5344CB8AC3E}">
        <p14:creationId xmlns:p14="http://schemas.microsoft.com/office/powerpoint/2010/main" val="19217184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descr="Schermafbeelding 2017-02-05 om 12.27.11.png"/>
          <p:cNvPicPr>
            <a:picLocks noGrp="1" noChangeAspect="1"/>
          </p:cNvPicPr>
          <p:nvPr>
            <p:ph idx="1"/>
          </p:nvPr>
        </p:nvPicPr>
        <p:blipFill>
          <a:blip r:embed="rId2">
            <a:extLst>
              <a:ext uri="{28A0092B-C50C-407E-A947-70E740481C1C}">
                <a14:useLocalDpi xmlns:a14="http://schemas.microsoft.com/office/drawing/2010/main" val="0"/>
              </a:ext>
            </a:extLst>
          </a:blip>
          <a:srcRect l="-7908" r="-7908"/>
          <a:stretch>
            <a:fillRect/>
          </a:stretch>
        </p:blipFill>
        <p:spPr>
          <a:xfrm>
            <a:off x="-818741" y="183994"/>
            <a:ext cx="10804701" cy="5942169"/>
          </a:xfrm>
        </p:spPr>
      </p:pic>
    </p:spTree>
    <p:extLst>
      <p:ext uri="{BB962C8B-B14F-4D97-AF65-F5344CB8AC3E}">
        <p14:creationId xmlns:p14="http://schemas.microsoft.com/office/powerpoint/2010/main" val="391740951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489759"/>
          </a:xfrm>
        </p:spPr>
        <p:txBody>
          <a:bodyPr>
            <a:normAutofit/>
          </a:bodyPr>
          <a:lstStyle/>
          <a:p>
            <a:pPr algn="r"/>
            <a:r>
              <a:rPr lang="nl-NL" sz="2000" dirty="0" smtClean="0"/>
              <a:t>Compositie en zichtassen/ bewegingslijnen: dynamiek  </a:t>
            </a:r>
            <a:endParaRPr lang="nl-NL" sz="2000" dirty="0"/>
          </a:p>
        </p:txBody>
      </p:sp>
      <p:pic>
        <p:nvPicPr>
          <p:cNvPr id="4" name="irc_mi" descr="http://upload.wikimedia.org/wikipedia/commons/7/74/Jacob_Isaacksz._van_Ruisdael_-_Le_Moulin_de_Wijk-bij-Duurstede.jpg"/>
          <p:cNvPicPr>
            <a:picLocks noGrp="1"/>
          </p:cNvPicPr>
          <p:nvPr>
            <p:ph idx="1"/>
          </p:nvPr>
        </p:nvPicPr>
        <p:blipFill>
          <a:blip r:embed="rId2">
            <a:extLst>
              <a:ext uri="{28A0092B-C50C-407E-A947-70E740481C1C}">
                <a14:useLocalDpi xmlns:a14="http://schemas.microsoft.com/office/drawing/2010/main" val="0"/>
              </a:ext>
            </a:extLst>
          </a:blip>
          <a:srcRect l="-23719" r="-23719"/>
          <a:stretch>
            <a:fillRect/>
          </a:stretch>
        </p:blipFill>
        <p:spPr bwMode="auto">
          <a:xfrm>
            <a:off x="-283583" y="0"/>
            <a:ext cx="3057761" cy="1602768"/>
          </a:xfrm>
          <a:prstGeom prst="rect">
            <a:avLst/>
          </a:prstGeom>
          <a:noFill/>
          <a:ln>
            <a:solidFill>
              <a:srgbClr val="FF0000"/>
            </a:solidFill>
          </a:ln>
        </p:spPr>
      </p:pic>
      <p:pic>
        <p:nvPicPr>
          <p:cNvPr id="6" name="Afbeelding 5" descr="Scan 12.jpeg"/>
          <p:cNvPicPr>
            <a:picLocks noChangeAspect="1"/>
          </p:cNvPicPr>
          <p:nvPr/>
        </p:nvPicPr>
        <p:blipFill rotWithShape="1">
          <a:blip r:embed="rId3">
            <a:extLst>
              <a:ext uri="{28A0092B-C50C-407E-A947-70E740481C1C}">
                <a14:useLocalDpi xmlns:a14="http://schemas.microsoft.com/office/drawing/2010/main" val="0"/>
              </a:ext>
            </a:extLst>
          </a:blip>
          <a:srcRect l="12190" t="8382" r="12180" b="47996"/>
          <a:stretch/>
        </p:blipFill>
        <p:spPr>
          <a:xfrm>
            <a:off x="2774178" y="1602768"/>
            <a:ext cx="6196284" cy="5053442"/>
          </a:xfrm>
          <a:prstGeom prst="rect">
            <a:avLst/>
          </a:prstGeom>
        </p:spPr>
      </p:pic>
    </p:spTree>
    <p:extLst>
      <p:ext uri="{BB962C8B-B14F-4D97-AF65-F5344CB8AC3E}">
        <p14:creationId xmlns:p14="http://schemas.microsoft.com/office/powerpoint/2010/main" val="13085530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NL" sz="3200" dirty="0"/>
          </a:p>
        </p:txBody>
      </p:sp>
      <p:sp>
        <p:nvSpPr>
          <p:cNvPr id="3" name="Tijdelijke aanduiding voor inhoud 2"/>
          <p:cNvSpPr>
            <a:spLocks noGrp="1"/>
          </p:cNvSpPr>
          <p:nvPr>
            <p:ph idx="1"/>
          </p:nvPr>
        </p:nvSpPr>
        <p:spPr>
          <a:xfrm>
            <a:off x="457200" y="274638"/>
            <a:ext cx="8229600" cy="5851525"/>
          </a:xfrm>
        </p:spPr>
        <p:txBody>
          <a:bodyPr>
            <a:normAutofit fontScale="32500" lnSpcReduction="20000"/>
          </a:bodyPr>
          <a:lstStyle/>
          <a:p>
            <a:r>
              <a:rPr lang="nl-NL" sz="4800" dirty="0">
                <a:hlinkClick r:id="rId2"/>
              </a:rPr>
              <a:t>http://expertisecentrum-kunsttheorie.nl/cms_data/</a:t>
            </a:r>
            <a:r>
              <a:rPr lang="nl-NL" sz="4800" dirty="0" smtClean="0">
                <a:hlinkClick r:id="rId2"/>
              </a:rPr>
              <a:t>readerburgerij.pdf</a:t>
            </a:r>
            <a:endParaRPr lang="nl-NL" sz="4800" dirty="0" smtClean="0"/>
          </a:p>
          <a:p>
            <a:pPr marL="0" indent="0">
              <a:buNone/>
            </a:pPr>
            <a:r>
              <a:rPr lang="nl-NL" sz="4800" dirty="0"/>
              <a:t/>
            </a:r>
            <a:br>
              <a:rPr lang="nl-NL" sz="4800" dirty="0"/>
            </a:br>
            <a:endParaRPr lang="nl-NL" sz="4500" dirty="0" smtClean="0"/>
          </a:p>
          <a:p>
            <a:endParaRPr lang="nl-NL" sz="4500" dirty="0"/>
          </a:p>
          <a:p>
            <a:r>
              <a:rPr lang="nl-NL" sz="4500" dirty="0" smtClean="0"/>
              <a:t>Bovenstaande verwijzing naar het expertise – centrum is van belang voor de leerstof. </a:t>
            </a:r>
            <a:r>
              <a:rPr lang="nl-NL" sz="4500" dirty="0"/>
              <a:t> </a:t>
            </a:r>
            <a:r>
              <a:rPr lang="nl-NL" sz="4500" dirty="0" smtClean="0"/>
              <a:t>Het is een complete samenvatting van de kunst van de burger in Nederland in de 17</a:t>
            </a:r>
            <a:r>
              <a:rPr lang="nl-NL" sz="4500" baseline="30000" dirty="0" smtClean="0"/>
              <a:t>e</a:t>
            </a:r>
            <a:r>
              <a:rPr lang="nl-NL" sz="4500" dirty="0" smtClean="0"/>
              <a:t> eeuw.</a:t>
            </a:r>
          </a:p>
          <a:p>
            <a:endParaRPr lang="nl-NL" dirty="0"/>
          </a:p>
          <a:p>
            <a:r>
              <a:rPr lang="nl-NL" b="1" dirty="0" smtClean="0"/>
              <a:t>Enkele kenmerken </a:t>
            </a:r>
            <a:r>
              <a:rPr lang="nl-NL" b="1" dirty="0"/>
              <a:t>van deze Nederlandse schilderkunst uit de Gouden Eeuw zijn</a:t>
            </a:r>
            <a:r>
              <a:rPr lang="nl-NL" b="1" dirty="0" smtClean="0"/>
              <a:t>:</a:t>
            </a:r>
          </a:p>
          <a:p>
            <a:endParaRPr lang="nl-NL" b="1" dirty="0"/>
          </a:p>
          <a:p>
            <a:r>
              <a:rPr lang="nl-NL" dirty="0"/>
              <a:t>Een reeks van nieuwe onderwerpen / of onderwerpen die op een nieuwe manier verwerkt worden: </a:t>
            </a:r>
          </a:p>
          <a:p>
            <a:pPr marL="0" indent="0">
              <a:buNone/>
            </a:pPr>
            <a:r>
              <a:rPr lang="nl-NL" dirty="0"/>
              <a:t>	Landschappen, zeegezichten, stillevens, genreschilderijen, portretten, groepsportret</a:t>
            </a:r>
          </a:p>
          <a:p>
            <a:pPr marL="0" indent="0">
              <a:buNone/>
            </a:pPr>
            <a:r>
              <a:rPr lang="nl-NL" dirty="0"/>
              <a:t>	ten, </a:t>
            </a:r>
            <a:r>
              <a:rPr lang="nl-NL" dirty="0" smtClean="0"/>
              <a:t>schuttersstukken</a:t>
            </a:r>
          </a:p>
          <a:p>
            <a:pPr marL="0" indent="0">
              <a:buNone/>
            </a:pPr>
            <a:endParaRPr lang="nl-NL" dirty="0"/>
          </a:p>
          <a:p>
            <a:r>
              <a:rPr lang="nl-NL" dirty="0"/>
              <a:t>Vaak worden in de voorstelling specifieke verwijzingen naar de stand van wetenschap en techniek uit de 17</a:t>
            </a:r>
            <a:r>
              <a:rPr lang="nl-NL" baseline="30000" dirty="0"/>
              <a:t>e</a:t>
            </a:r>
            <a:endParaRPr lang="nl-NL" dirty="0"/>
          </a:p>
          <a:p>
            <a:pPr marL="0" indent="0">
              <a:buNone/>
            </a:pPr>
            <a:r>
              <a:rPr lang="nl-NL" dirty="0"/>
              <a:t>	 eeuw weergegeven in de schilderijen: bijvoorbeeld landkaarten of wetenschappelijke instrumenten</a:t>
            </a:r>
          </a:p>
          <a:p>
            <a:endParaRPr lang="nl-NL" dirty="0"/>
          </a:p>
          <a:p>
            <a:r>
              <a:rPr lang="nl-NL" dirty="0"/>
              <a:t>Sterke mate van (selectief) </a:t>
            </a:r>
            <a:r>
              <a:rPr lang="nl-NL" dirty="0" smtClean="0"/>
              <a:t>realisme </a:t>
            </a:r>
            <a:r>
              <a:rPr lang="nl-NL" dirty="0"/>
              <a:t>in de wijze van schilderen. </a:t>
            </a:r>
          </a:p>
          <a:p>
            <a:endParaRPr lang="nl-NL" dirty="0"/>
          </a:p>
          <a:p>
            <a:r>
              <a:rPr lang="nl-NL" dirty="0"/>
              <a:t>Grote aandacht voor het detail / </a:t>
            </a:r>
            <a:r>
              <a:rPr lang="nl-NL" dirty="0" smtClean="0"/>
              <a:t>stofuitdrukking</a:t>
            </a:r>
          </a:p>
          <a:p>
            <a:endParaRPr lang="nl-NL" dirty="0"/>
          </a:p>
          <a:p>
            <a:r>
              <a:rPr lang="nl-NL" dirty="0" smtClean="0"/>
              <a:t>Voorkeur voor extreme standpunten</a:t>
            </a:r>
          </a:p>
          <a:p>
            <a:endParaRPr lang="nl-NL" dirty="0"/>
          </a:p>
          <a:p>
            <a:r>
              <a:rPr lang="nl-NL" dirty="0" smtClean="0"/>
              <a:t>Licht- donker </a:t>
            </a:r>
            <a:r>
              <a:rPr lang="nl-NL" dirty="0" smtClean="0"/>
              <a:t>contrasten </a:t>
            </a:r>
            <a:r>
              <a:rPr lang="nl-NL" dirty="0" smtClean="0"/>
              <a:t>in de kleur</a:t>
            </a:r>
          </a:p>
          <a:p>
            <a:endParaRPr lang="nl-NL" dirty="0"/>
          </a:p>
          <a:p>
            <a:r>
              <a:rPr lang="nl-NL" dirty="0"/>
              <a:t>Grote aandacht voor licht / lichtval die soms met bijna wetenschappelijke precisie weergegeven wordt</a:t>
            </a:r>
            <a:r>
              <a:rPr lang="nl-NL" dirty="0" smtClean="0"/>
              <a:t>.</a:t>
            </a:r>
          </a:p>
          <a:p>
            <a:pPr marL="0" indent="0">
              <a:buNone/>
            </a:pPr>
            <a:endParaRPr lang="nl-NL" dirty="0"/>
          </a:p>
          <a:p>
            <a:r>
              <a:rPr lang="nl-NL" dirty="0"/>
              <a:t>Vaak  schilderachtig:  grove penseelstreken en snelle toets ( Frans Hals en Rembrandt </a:t>
            </a:r>
            <a:r>
              <a:rPr lang="nl-NL" dirty="0" smtClean="0"/>
              <a:t>)</a:t>
            </a:r>
          </a:p>
          <a:p>
            <a:endParaRPr lang="nl-NL" dirty="0"/>
          </a:p>
          <a:p>
            <a:r>
              <a:rPr lang="nl-NL" dirty="0" smtClean="0"/>
              <a:t>Momentopname en dynamiek</a:t>
            </a:r>
            <a:endParaRPr lang="nl-NL" dirty="0"/>
          </a:p>
          <a:p>
            <a:pPr marL="0" indent="0">
              <a:buNone/>
            </a:pPr>
            <a:endParaRPr lang="nl-NL" dirty="0"/>
          </a:p>
          <a:p>
            <a:r>
              <a:rPr lang="nl-NL" dirty="0"/>
              <a:t>Een bepaalde mate van ingetogenheid, soberheid en intimiteit in de wijze van </a:t>
            </a:r>
            <a:r>
              <a:rPr lang="nl-NL" dirty="0" smtClean="0"/>
              <a:t>afbeelden ( moraal )</a:t>
            </a:r>
            <a:endParaRPr lang="nl-NL" dirty="0"/>
          </a:p>
          <a:p>
            <a:endParaRPr lang="nl-NL" dirty="0"/>
          </a:p>
          <a:p>
            <a:r>
              <a:rPr lang="nl-NL" dirty="0"/>
              <a:t>De aanwezigheid van symbolen in de schilderijen en de vaak sterk moraliserende toon van veel schilderijen.</a:t>
            </a:r>
          </a:p>
          <a:p>
            <a:endParaRPr lang="nl-NL" dirty="0"/>
          </a:p>
          <a:p>
            <a:endParaRPr lang="nl-NL" dirty="0"/>
          </a:p>
          <a:p>
            <a:endParaRPr lang="nl-NL" dirty="0"/>
          </a:p>
        </p:txBody>
      </p:sp>
    </p:spTree>
    <p:extLst>
      <p:ext uri="{BB962C8B-B14F-4D97-AF65-F5344CB8AC3E}">
        <p14:creationId xmlns:p14="http://schemas.microsoft.com/office/powerpoint/2010/main" val="33223468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nl-NL" dirty="0" smtClean="0"/>
              <a:t>Vergelijking: </a:t>
            </a:r>
            <a:br>
              <a:rPr lang="nl-NL" dirty="0" smtClean="0"/>
            </a:br>
            <a:r>
              <a:rPr lang="nl-NL" dirty="0" smtClean="0"/>
              <a:t>Europa 						Republiek</a:t>
            </a:r>
            <a:endParaRPr lang="nl-NL" dirty="0"/>
          </a:p>
        </p:txBody>
      </p:sp>
      <p:sp>
        <p:nvSpPr>
          <p:cNvPr id="4" name="Tijdelijke aanduiding voor inhoud 3"/>
          <p:cNvSpPr>
            <a:spLocks noGrp="1"/>
          </p:cNvSpPr>
          <p:nvPr>
            <p:ph sz="half" idx="1"/>
          </p:nvPr>
        </p:nvSpPr>
        <p:spPr/>
        <p:txBody>
          <a:bodyPr>
            <a:normAutofit/>
          </a:bodyPr>
          <a:lstStyle/>
          <a:p>
            <a:r>
              <a:rPr lang="nl-NL" sz="1600" dirty="0" smtClean="0"/>
              <a:t>Katholiek</a:t>
            </a:r>
          </a:p>
          <a:p>
            <a:r>
              <a:rPr lang="nl-NL" sz="1600" dirty="0" err="1" smtClean="0"/>
              <a:t>Conra</a:t>
            </a:r>
            <a:r>
              <a:rPr lang="nl-NL" sz="1600" dirty="0" smtClean="0"/>
              <a:t> Reformatie</a:t>
            </a:r>
          </a:p>
          <a:p>
            <a:r>
              <a:rPr lang="nl-NL" sz="1600" dirty="0" smtClean="0"/>
              <a:t>Kerken uitbundig</a:t>
            </a:r>
          </a:p>
          <a:p>
            <a:r>
              <a:rPr lang="nl-NL" sz="1600" dirty="0" err="1" smtClean="0"/>
              <a:t>Centale</a:t>
            </a:r>
            <a:r>
              <a:rPr lang="nl-NL" sz="1600" dirty="0" smtClean="0"/>
              <a:t> , absolute macht ( Hendrik VIII, Engeland, Lodewijk XIV, Frankrijk)</a:t>
            </a:r>
          </a:p>
          <a:p>
            <a:r>
              <a:rPr lang="nl-NL" sz="1600" dirty="0" smtClean="0"/>
              <a:t>Kerk/ vorst / adel is opdrachtgever voor de kunstenaar</a:t>
            </a:r>
            <a:endParaRPr lang="nl-NL" sz="1600" dirty="0"/>
          </a:p>
        </p:txBody>
      </p:sp>
      <p:sp>
        <p:nvSpPr>
          <p:cNvPr id="5" name="Tijdelijke aanduiding voor inhoud 4"/>
          <p:cNvSpPr>
            <a:spLocks noGrp="1"/>
          </p:cNvSpPr>
          <p:nvPr>
            <p:ph sz="half" idx="2"/>
          </p:nvPr>
        </p:nvSpPr>
        <p:spPr/>
        <p:txBody>
          <a:bodyPr>
            <a:normAutofit/>
          </a:bodyPr>
          <a:lstStyle/>
          <a:p>
            <a:r>
              <a:rPr lang="nl-NL" sz="1600" dirty="0" smtClean="0"/>
              <a:t>Calvinisme</a:t>
            </a:r>
          </a:p>
          <a:p>
            <a:r>
              <a:rPr lang="nl-NL" sz="1600" dirty="0" smtClean="0"/>
              <a:t>Reformatie: </a:t>
            </a:r>
            <a:r>
              <a:rPr lang="nl-NL" sz="1600" dirty="0" err="1" smtClean="0"/>
              <a:t>luther</a:t>
            </a:r>
            <a:endParaRPr lang="nl-NL" sz="1600" dirty="0" smtClean="0"/>
          </a:p>
          <a:p>
            <a:r>
              <a:rPr lang="nl-NL" sz="1600" dirty="0" smtClean="0"/>
              <a:t>Kerken sober</a:t>
            </a:r>
          </a:p>
          <a:p>
            <a:r>
              <a:rPr lang="nl-NL" sz="1600" dirty="0" smtClean="0"/>
              <a:t>Geen centraal, absoluut gezag ( Republiek der 7 verenigde Provinciën )</a:t>
            </a:r>
            <a:endParaRPr lang="nl-NL" sz="1600" dirty="0"/>
          </a:p>
          <a:p>
            <a:r>
              <a:rPr lang="nl-NL" sz="1600" dirty="0" smtClean="0"/>
              <a:t>Burger, koopman wordt opdrachtgever/ koper van kunst</a:t>
            </a:r>
          </a:p>
          <a:p>
            <a:r>
              <a:rPr lang="nl-NL" sz="1600" dirty="0" smtClean="0"/>
              <a:t>Huis van Oranje was kleine opdrachtgever</a:t>
            </a:r>
            <a:endParaRPr lang="nl-NL" sz="1600" dirty="0"/>
          </a:p>
        </p:txBody>
      </p:sp>
      <p:pic>
        <p:nvPicPr>
          <p:cNvPr id="6" name="Afbeelding 5" descr="https://upload.wikimedia.org/wikipedia/commons/0/07/Workshop_of_Hans_Holbein_the_Younger_-_Portrait_of_Henry_VIII_-_Google_Art_Project.jpg"/>
          <p:cNvPicPr/>
          <p:nvPr/>
        </p:nvPicPr>
        <p:blipFill>
          <a:blip r:embed="rId3">
            <a:extLst>
              <a:ext uri="{28A0092B-C50C-407E-A947-70E740481C1C}">
                <a14:useLocalDpi xmlns:a14="http://schemas.microsoft.com/office/drawing/2010/main" val="0"/>
              </a:ext>
            </a:extLst>
          </a:blip>
          <a:srcRect/>
          <a:stretch>
            <a:fillRect/>
          </a:stretch>
        </p:blipFill>
        <p:spPr bwMode="auto">
          <a:xfrm>
            <a:off x="2723092" y="3592983"/>
            <a:ext cx="1654665" cy="2941236"/>
          </a:xfrm>
          <a:prstGeom prst="rect">
            <a:avLst/>
          </a:prstGeom>
          <a:noFill/>
          <a:ln>
            <a:noFill/>
          </a:ln>
        </p:spPr>
      </p:pic>
      <p:pic>
        <p:nvPicPr>
          <p:cNvPr id="7" name="Afbeelding 6" descr="http://www.paradoxplace.com/Perspectives/Italian%20Images/images/Firenze/Medici_Queens/600/PourbusJnr-Maria-1611-BAR600.jpg"/>
          <p:cNvPicPr/>
          <p:nvPr/>
        </p:nvPicPr>
        <p:blipFill>
          <a:blip r:embed="rId4">
            <a:extLst>
              <a:ext uri="{28A0092B-C50C-407E-A947-70E740481C1C}">
                <a14:useLocalDpi xmlns:a14="http://schemas.microsoft.com/office/drawing/2010/main" val="0"/>
              </a:ext>
            </a:extLst>
          </a:blip>
          <a:srcRect/>
          <a:stretch>
            <a:fillRect/>
          </a:stretch>
        </p:blipFill>
        <p:spPr bwMode="auto">
          <a:xfrm>
            <a:off x="250635" y="3776815"/>
            <a:ext cx="2155461" cy="2757404"/>
          </a:xfrm>
          <a:prstGeom prst="rect">
            <a:avLst/>
          </a:prstGeom>
          <a:noFill/>
          <a:ln>
            <a:noFill/>
          </a:ln>
        </p:spPr>
      </p:pic>
      <p:pic>
        <p:nvPicPr>
          <p:cNvPr id="8" name="Afbeelding 7" descr="http://www.de-zeventiende-eeuw.nl/index.php/dze/article/viewFile/1553/1583/4699"/>
          <p:cNvPicPr/>
          <p:nvPr/>
        </p:nvPicPr>
        <p:blipFill>
          <a:blip r:embed="rId5">
            <a:extLst>
              <a:ext uri="{28A0092B-C50C-407E-A947-70E740481C1C}">
                <a14:useLocalDpi xmlns:a14="http://schemas.microsoft.com/office/drawing/2010/main" val="0"/>
              </a:ext>
            </a:extLst>
          </a:blip>
          <a:srcRect/>
          <a:stretch>
            <a:fillRect/>
          </a:stretch>
        </p:blipFill>
        <p:spPr bwMode="auto">
          <a:xfrm>
            <a:off x="6355356" y="4077617"/>
            <a:ext cx="1949017" cy="2487530"/>
          </a:xfrm>
          <a:prstGeom prst="rect">
            <a:avLst/>
          </a:prstGeom>
          <a:noFill/>
          <a:ln>
            <a:noFill/>
          </a:ln>
        </p:spPr>
      </p:pic>
    </p:spTree>
    <p:extLst>
      <p:ext uri="{BB962C8B-B14F-4D97-AF65-F5344CB8AC3E}">
        <p14:creationId xmlns:p14="http://schemas.microsoft.com/office/powerpoint/2010/main" val="28481711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Vergelijking ME- Gouden eeuw</a:t>
            </a:r>
            <a:endParaRPr lang="nl-NL" dirty="0"/>
          </a:p>
        </p:txBody>
      </p:sp>
      <p:sp>
        <p:nvSpPr>
          <p:cNvPr id="3" name="Tijdelijke aanduiding voor inhoud 2"/>
          <p:cNvSpPr>
            <a:spLocks noGrp="1"/>
          </p:cNvSpPr>
          <p:nvPr>
            <p:ph sz="half" idx="1"/>
          </p:nvPr>
        </p:nvSpPr>
        <p:spPr/>
        <p:txBody>
          <a:bodyPr/>
          <a:lstStyle/>
          <a:p>
            <a:r>
              <a:rPr lang="nl-NL" b="1" dirty="0" smtClean="0"/>
              <a:t>Ambachtsman</a:t>
            </a:r>
          </a:p>
          <a:p>
            <a:r>
              <a:rPr lang="nl-NL" dirty="0" smtClean="0"/>
              <a:t>Gilden: bewaken de kwaliteit van het ambachtswerk ( ontstaat in de middeleeuwen )</a:t>
            </a:r>
            <a:endParaRPr lang="nl-NL" dirty="0"/>
          </a:p>
        </p:txBody>
      </p:sp>
      <p:sp>
        <p:nvSpPr>
          <p:cNvPr id="4" name="Tijdelijke aanduiding voor inhoud 3"/>
          <p:cNvSpPr>
            <a:spLocks noGrp="1"/>
          </p:cNvSpPr>
          <p:nvPr>
            <p:ph sz="half" idx="2"/>
          </p:nvPr>
        </p:nvSpPr>
        <p:spPr/>
        <p:txBody>
          <a:bodyPr/>
          <a:lstStyle/>
          <a:p>
            <a:r>
              <a:rPr lang="nl-NL" b="1" dirty="0" smtClean="0"/>
              <a:t>Kunstenaar</a:t>
            </a:r>
          </a:p>
          <a:p>
            <a:r>
              <a:rPr lang="nl-NL" dirty="0" smtClean="0"/>
              <a:t>Onderscheidt zich van de </a:t>
            </a:r>
            <a:r>
              <a:rPr lang="nl-NL" dirty="0" err="1" smtClean="0"/>
              <a:t>ambachtman</a:t>
            </a:r>
            <a:r>
              <a:rPr lang="nl-NL" dirty="0" smtClean="0"/>
              <a:t> door opleiding, studiereis.</a:t>
            </a:r>
          </a:p>
          <a:p>
            <a:r>
              <a:rPr lang="nl-NL" dirty="0" smtClean="0"/>
              <a:t>Klassieke </a:t>
            </a:r>
            <a:r>
              <a:rPr lang="nl-NL" dirty="0" err="1" smtClean="0"/>
              <a:t>orientatie</a:t>
            </a:r>
            <a:endParaRPr lang="nl-NL" dirty="0" smtClean="0"/>
          </a:p>
          <a:p>
            <a:r>
              <a:rPr lang="nl-NL" dirty="0" smtClean="0"/>
              <a:t>Reis naar </a:t>
            </a:r>
            <a:r>
              <a:rPr lang="nl-NL" dirty="0" err="1" smtClean="0"/>
              <a:t>Italie</a:t>
            </a:r>
            <a:r>
              <a:rPr lang="nl-NL" dirty="0" smtClean="0"/>
              <a:t> ( Grand tour )</a:t>
            </a:r>
          </a:p>
          <a:p>
            <a:r>
              <a:rPr lang="nl-NL" dirty="0" smtClean="0"/>
              <a:t>Status en geleerdheid</a:t>
            </a:r>
            <a:endParaRPr lang="nl-NL" dirty="0"/>
          </a:p>
        </p:txBody>
      </p:sp>
    </p:spTree>
    <p:extLst>
      <p:ext uri="{BB962C8B-B14F-4D97-AF65-F5344CB8AC3E}">
        <p14:creationId xmlns:p14="http://schemas.microsoft.com/office/powerpoint/2010/main" val="2598770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r>
              <a:rPr lang="en-US" sz="1600" dirty="0" err="1" smtClean="0"/>
              <a:t>Waarom</a:t>
            </a:r>
            <a:r>
              <a:rPr lang="en-US" sz="1600" dirty="0" smtClean="0"/>
              <a:t> is </a:t>
            </a:r>
            <a:r>
              <a:rPr lang="en-US" sz="1600" dirty="0" err="1" smtClean="0"/>
              <a:t>Italie</a:t>
            </a:r>
            <a:r>
              <a:rPr lang="en-US" sz="1600" dirty="0" smtClean="0"/>
              <a:t> </a:t>
            </a:r>
            <a:r>
              <a:rPr lang="en-US" sz="1600" dirty="0" err="1" smtClean="0"/>
              <a:t>interessant</a:t>
            </a:r>
            <a:r>
              <a:rPr lang="en-US" sz="1600" dirty="0" smtClean="0"/>
              <a:t> </a:t>
            </a:r>
            <a:r>
              <a:rPr lang="en-US" sz="1600" dirty="0" err="1" smtClean="0"/>
              <a:t>voor</a:t>
            </a:r>
            <a:r>
              <a:rPr lang="en-US" sz="1600" dirty="0" smtClean="0"/>
              <a:t> </a:t>
            </a:r>
            <a:r>
              <a:rPr lang="en-US" sz="1600" dirty="0" err="1" smtClean="0"/>
              <a:t>kunstenaars</a:t>
            </a:r>
            <a:r>
              <a:rPr lang="en-US" sz="1600" dirty="0" smtClean="0"/>
              <a:t> </a:t>
            </a:r>
            <a:r>
              <a:rPr lang="en-US" sz="1600" dirty="0" err="1" smtClean="0"/>
              <a:t>om</a:t>
            </a:r>
            <a:r>
              <a:rPr lang="en-US" sz="1600" dirty="0" smtClean="0"/>
              <a:t> </a:t>
            </a:r>
            <a:r>
              <a:rPr lang="en-US" sz="1600" dirty="0" err="1" smtClean="0"/>
              <a:t>te</a:t>
            </a:r>
            <a:r>
              <a:rPr lang="en-US" sz="1600" dirty="0" smtClean="0"/>
              <a:t> </a:t>
            </a:r>
            <a:r>
              <a:rPr lang="en-US" sz="1600" dirty="0" err="1" smtClean="0"/>
              <a:t>bezoeken</a:t>
            </a:r>
            <a:r>
              <a:rPr lang="en-US" sz="1600" dirty="0" smtClean="0"/>
              <a:t> ?</a:t>
            </a:r>
            <a:br>
              <a:rPr lang="en-US" sz="1600" dirty="0" smtClean="0"/>
            </a:br>
            <a:r>
              <a:rPr lang="en-US" sz="1600" dirty="0" smtClean="0"/>
              <a:t/>
            </a:r>
            <a:br>
              <a:rPr lang="en-US" sz="1600" dirty="0" smtClean="0"/>
            </a:br>
            <a:r>
              <a:rPr lang="en-US" sz="1600" dirty="0" smtClean="0"/>
              <a:t>Grote </a:t>
            </a:r>
            <a:r>
              <a:rPr lang="en-US" sz="1600" dirty="0" err="1" smtClean="0"/>
              <a:t>kunstenaars</a:t>
            </a:r>
            <a:r>
              <a:rPr lang="en-US" sz="1600" dirty="0" smtClean="0"/>
              <a:t>: Michelangelo, Caravaggio en </a:t>
            </a:r>
            <a:r>
              <a:rPr lang="en-US" sz="1600" dirty="0" err="1" smtClean="0"/>
              <a:t>klassieken</a:t>
            </a:r>
            <a:r>
              <a:rPr lang="en-US" sz="1600" dirty="0" smtClean="0"/>
              <a:t> </a:t>
            </a:r>
            <a:r>
              <a:rPr lang="en-US" sz="1600" dirty="0" err="1" smtClean="0"/>
              <a:t>gebouwen</a:t>
            </a:r>
            <a:r>
              <a:rPr lang="en-US" sz="1600" dirty="0" smtClean="0"/>
              <a:t> ( Rome )</a:t>
            </a:r>
            <a:endParaRPr lang="en-GB" sz="1600" dirty="0"/>
          </a:p>
        </p:txBody>
      </p:sp>
      <p:sp>
        <p:nvSpPr>
          <p:cNvPr id="4099" name="Rectangle 3"/>
          <p:cNvSpPr>
            <a:spLocks noGrp="1" noChangeArrowheads="1"/>
          </p:cNvSpPr>
          <p:nvPr>
            <p:ph type="body" idx="1"/>
          </p:nvPr>
        </p:nvSpPr>
        <p:spPr/>
        <p:txBody>
          <a:bodyPr/>
          <a:lstStyle/>
          <a:p>
            <a:endParaRPr lang="nl-NL"/>
          </a:p>
        </p:txBody>
      </p:sp>
      <p:pic>
        <p:nvPicPr>
          <p:cNvPr id="4100" name="Picture 4" descr="florence michelangelo dav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12875"/>
            <a:ext cx="3235325" cy="486568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michelangelo pieta 2"/>
          <p:cNvPicPr>
            <a:picLocks noChangeAspect="1" noChangeArrowheads="1"/>
          </p:cNvPicPr>
          <p:nvPr/>
        </p:nvPicPr>
        <p:blipFill>
          <a:blip r:embed="rId3">
            <a:extLst>
              <a:ext uri="{28A0092B-C50C-407E-A947-70E740481C1C}">
                <a14:useLocalDpi xmlns:a14="http://schemas.microsoft.com/office/drawing/2010/main" val="0"/>
              </a:ext>
            </a:extLst>
          </a:blip>
          <a:srcRect l="52344"/>
          <a:stretch>
            <a:fillRect/>
          </a:stretch>
        </p:blipFill>
        <p:spPr bwMode="auto">
          <a:xfrm>
            <a:off x="4787900" y="1412875"/>
            <a:ext cx="3430588" cy="493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3765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390</TotalTime>
  <Words>717</Words>
  <Application>Microsoft Macintosh PowerPoint</Application>
  <PresentationFormat>Diavoorstelling (4:3)</PresentationFormat>
  <Paragraphs>138</Paragraphs>
  <Slides>17</Slides>
  <Notes>1</Notes>
  <HiddenSlides>0</HiddenSlides>
  <MMClips>0</MMClips>
  <ScaleCrop>false</ScaleCrop>
  <HeadingPairs>
    <vt:vector size="4" baseType="variant">
      <vt:variant>
        <vt:lpstr>Thema</vt:lpstr>
      </vt:variant>
      <vt:variant>
        <vt:i4>1</vt:i4>
      </vt:variant>
      <vt:variant>
        <vt:lpstr>Diatitels</vt:lpstr>
      </vt:variant>
      <vt:variant>
        <vt:i4>17</vt:i4>
      </vt:variant>
    </vt:vector>
  </HeadingPairs>
  <TitlesOfParts>
    <vt:vector size="18" baseType="lpstr">
      <vt:lpstr>Office-thema</vt:lpstr>
      <vt:lpstr>De opleiding van de schilder</vt:lpstr>
      <vt:lpstr>Wat moet je weten, kennen en kunnen ?  </vt:lpstr>
      <vt:lpstr>Barok : schilderkunst in de gouden eeuw  Opdracht: 5 minuten. Benoem kenmerken van het licht, de ruimte, de compositie, de kleur en de schildertechniek, die kenmerkend zijn voor dit schilderij </vt:lpstr>
      <vt:lpstr>PowerPoint-presentatie</vt:lpstr>
      <vt:lpstr>Compositie en zichtassen/ bewegingslijnen: dynamiek  </vt:lpstr>
      <vt:lpstr>PowerPoint-presentatie</vt:lpstr>
      <vt:lpstr>Vergelijking:  Europa       Republiek</vt:lpstr>
      <vt:lpstr>Vergelijking ME- Gouden eeuw</vt:lpstr>
      <vt:lpstr>Waarom is Italie interessant voor kunstenaars om te bezoeken ?  Grote kunstenaars: Michelangelo, Caravaggio en klassieken gebouwen ( Rome )</vt:lpstr>
      <vt:lpstr>DAVID VAN MICHELANGELO ( Renaissance ) EN DAVID VAN BERNINI ( Barok )</vt:lpstr>
      <vt:lpstr>17 EEUW EN BAROK ITALIE CARAVAGGIO EN REMBRANDT</vt:lpstr>
      <vt:lpstr>Vergelijking: Raphael en Rembrandt</vt:lpstr>
      <vt:lpstr>17E EEUW EN BELANGSTELLING VOOR DE RENAISSANCE Maarten van Heemskerk en Michelangelo</vt:lpstr>
      <vt:lpstr>      Opleiding en het atelier van de kunstenaar</vt:lpstr>
      <vt:lpstr>“ Het groot schilderboek ” </vt:lpstr>
      <vt:lpstr>TEKENING MAARTEN VAN HEEMSKERK EN GOLTZIUS - Cornelis Cornelisz. van Haarlem, 'De kindermoord te Bethlehem', 1591</vt:lpstr>
      <vt:lpstr>INFO VOOR TOETS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Gebruiker</dc:creator>
  <cp:lastModifiedBy>Gebruiker</cp:lastModifiedBy>
  <cp:revision>45</cp:revision>
  <dcterms:created xsi:type="dcterms:W3CDTF">2014-09-12T06:45:31Z</dcterms:created>
  <dcterms:modified xsi:type="dcterms:W3CDTF">2017-02-06T19:25:45Z</dcterms:modified>
</cp:coreProperties>
</file>